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92" r:id="rId3"/>
    <p:sldId id="293" r:id="rId4"/>
    <p:sldId id="305" r:id="rId5"/>
    <p:sldId id="294" r:id="rId6"/>
    <p:sldId id="296" r:id="rId7"/>
    <p:sldId id="295" r:id="rId8"/>
    <p:sldId id="299" r:id="rId9"/>
    <p:sldId id="306" r:id="rId10"/>
    <p:sldId id="297" r:id="rId11"/>
    <p:sldId id="298" r:id="rId12"/>
    <p:sldId id="300" r:id="rId13"/>
    <p:sldId id="301" r:id="rId14"/>
    <p:sldId id="303" r:id="rId15"/>
    <p:sldId id="302" r:id="rId16"/>
    <p:sldId id="309" r:id="rId17"/>
    <p:sldId id="310" r:id="rId18"/>
    <p:sldId id="311" r:id="rId19"/>
    <p:sldId id="304" r:id="rId20"/>
    <p:sldId id="261" r:id="rId21"/>
    <p:sldId id="307" r:id="rId22"/>
    <p:sldId id="308" r:id="rId2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31"/>
    <p:restoredTop sz="87035"/>
  </p:normalViewPr>
  <p:slideViewPr>
    <p:cSldViewPr snapToGrid="0" snapToObjects="1">
      <p:cViewPr>
        <p:scale>
          <a:sx n="121" d="100"/>
          <a:sy n="121" d="100"/>
        </p:scale>
        <p:origin x="2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DB65B-E9A1-B74E-9086-1235FC9BD52F}" type="datetimeFigureOut">
              <a:rPr lang="en-CH" smtClean="0"/>
              <a:t>17.11.23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7BC39-F1A2-124B-9C5E-E2AD379E15DA}" type="slidenum">
              <a:rPr lang="en-CH" smtClean="0"/>
              <a:t>‹#›</a:t>
            </a:fld>
            <a:endParaRPr lang="en-CH"/>
          </a:p>
        </p:txBody>
      </p:sp>
    </p:spTree>
    <p:extLst>
      <p:ext uri="{BB962C8B-B14F-4D97-AF65-F5344CB8AC3E}">
        <p14:creationId xmlns:p14="http://schemas.microsoft.com/office/powerpoint/2010/main" val="3477787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a:t>
            </a:fld>
            <a:endParaRPr lang="en-CH"/>
          </a:p>
        </p:txBody>
      </p:sp>
    </p:spTree>
    <p:extLst>
      <p:ext uri="{BB962C8B-B14F-4D97-AF65-F5344CB8AC3E}">
        <p14:creationId xmlns:p14="http://schemas.microsoft.com/office/powerpoint/2010/main" val="219923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15</a:t>
            </a:fld>
            <a:endParaRPr lang="en-CH"/>
          </a:p>
        </p:txBody>
      </p:sp>
    </p:spTree>
    <p:extLst>
      <p:ext uri="{BB962C8B-B14F-4D97-AF65-F5344CB8AC3E}">
        <p14:creationId xmlns:p14="http://schemas.microsoft.com/office/powerpoint/2010/main" val="160835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16</a:t>
            </a:fld>
            <a:endParaRPr lang="en-CH"/>
          </a:p>
        </p:txBody>
      </p:sp>
    </p:spTree>
    <p:extLst>
      <p:ext uri="{BB962C8B-B14F-4D97-AF65-F5344CB8AC3E}">
        <p14:creationId xmlns:p14="http://schemas.microsoft.com/office/powerpoint/2010/main" val="2480323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17</a:t>
            </a:fld>
            <a:endParaRPr lang="en-CH"/>
          </a:p>
        </p:txBody>
      </p:sp>
    </p:spTree>
    <p:extLst>
      <p:ext uri="{BB962C8B-B14F-4D97-AF65-F5344CB8AC3E}">
        <p14:creationId xmlns:p14="http://schemas.microsoft.com/office/powerpoint/2010/main" val="2502100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18</a:t>
            </a:fld>
            <a:endParaRPr lang="en-CH"/>
          </a:p>
        </p:txBody>
      </p:sp>
    </p:spTree>
    <p:extLst>
      <p:ext uri="{BB962C8B-B14F-4D97-AF65-F5344CB8AC3E}">
        <p14:creationId xmlns:p14="http://schemas.microsoft.com/office/powerpoint/2010/main" val="1498341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2</a:t>
            </a:fld>
            <a:endParaRPr lang="en-CH"/>
          </a:p>
        </p:txBody>
      </p:sp>
    </p:spTree>
    <p:extLst>
      <p:ext uri="{BB962C8B-B14F-4D97-AF65-F5344CB8AC3E}">
        <p14:creationId xmlns:p14="http://schemas.microsoft.com/office/powerpoint/2010/main" val="42489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During the two months of my work</a:t>
            </a:r>
          </a:p>
          <a:p>
            <a:r>
              <a:rPr lang="en-CH" dirty="0"/>
              <a:t>, Bilge and I work and meet 1-2 times a week to make sure the results we come up with align with what we expected, and also that the annotation results are interrpretable and make sense. And here are the list of deliverables that we previously agreed on</a:t>
            </a:r>
          </a:p>
        </p:txBody>
      </p:sp>
      <p:sp>
        <p:nvSpPr>
          <p:cNvPr id="4" name="Slide Number Placeholder 3"/>
          <p:cNvSpPr>
            <a:spLocks noGrp="1"/>
          </p:cNvSpPr>
          <p:nvPr>
            <p:ph type="sldNum" sz="quarter" idx="5"/>
          </p:nvPr>
        </p:nvSpPr>
        <p:spPr/>
        <p:txBody>
          <a:bodyPr/>
          <a:lstStyle/>
          <a:p>
            <a:fld id="{EBF7BC39-F1A2-124B-9C5E-E2AD379E15DA}" type="slidenum">
              <a:rPr lang="en-CH" smtClean="0"/>
              <a:t>3</a:t>
            </a:fld>
            <a:endParaRPr lang="en-CH"/>
          </a:p>
        </p:txBody>
      </p:sp>
    </p:spTree>
    <p:extLst>
      <p:ext uri="{BB962C8B-B14F-4D97-AF65-F5344CB8AC3E}">
        <p14:creationId xmlns:p14="http://schemas.microsoft.com/office/powerpoint/2010/main" val="3251537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Be brief with the information </a:t>
            </a:r>
          </a:p>
          <a:p>
            <a:endParaRPr lang="en-CH" dirty="0"/>
          </a:p>
          <a:p>
            <a:r>
              <a:rPr lang="en-CH" dirty="0"/>
              <a:t>Batch effect -&gt; coming from the same batch</a:t>
            </a:r>
          </a:p>
        </p:txBody>
      </p:sp>
      <p:sp>
        <p:nvSpPr>
          <p:cNvPr id="4" name="Slide Number Placeholder 3"/>
          <p:cNvSpPr>
            <a:spLocks noGrp="1"/>
          </p:cNvSpPr>
          <p:nvPr>
            <p:ph type="sldNum" sz="quarter" idx="5"/>
          </p:nvPr>
        </p:nvSpPr>
        <p:spPr/>
        <p:txBody>
          <a:bodyPr/>
          <a:lstStyle/>
          <a:p>
            <a:fld id="{EBF7BC39-F1A2-124B-9C5E-E2AD379E15DA}" type="slidenum">
              <a:rPr lang="en-CH" smtClean="0"/>
              <a:t>4</a:t>
            </a:fld>
            <a:endParaRPr lang="en-CH"/>
          </a:p>
        </p:txBody>
      </p:sp>
    </p:spTree>
    <p:extLst>
      <p:ext uri="{BB962C8B-B14F-4D97-AF65-F5344CB8AC3E}">
        <p14:creationId xmlns:p14="http://schemas.microsoft.com/office/powerpoint/2010/main" val="2948079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CH" dirty="0"/>
              <a:t>hange the filtering thresholds for the mt and rb (different strategies) </a:t>
            </a:r>
          </a:p>
          <a:p>
            <a:r>
              <a:rPr lang="en-CH" dirty="0"/>
              <a:t>-&gt; wording let her know the process</a:t>
            </a:r>
          </a:p>
          <a:p>
            <a:endParaRPr lang="en-CH" dirty="0"/>
          </a:p>
          <a:p>
            <a:r>
              <a:rPr lang="en-CH" dirty="0"/>
              <a:t>7 and 15 (best results)</a:t>
            </a:r>
          </a:p>
        </p:txBody>
      </p:sp>
      <p:sp>
        <p:nvSpPr>
          <p:cNvPr id="4" name="Slide Number Placeholder 3"/>
          <p:cNvSpPr>
            <a:spLocks noGrp="1"/>
          </p:cNvSpPr>
          <p:nvPr>
            <p:ph type="sldNum" sz="quarter" idx="5"/>
          </p:nvPr>
        </p:nvSpPr>
        <p:spPr/>
        <p:txBody>
          <a:bodyPr/>
          <a:lstStyle/>
          <a:p>
            <a:fld id="{EBF7BC39-F1A2-124B-9C5E-E2AD379E15DA}" type="slidenum">
              <a:rPr lang="en-CH" smtClean="0"/>
              <a:t>5</a:t>
            </a:fld>
            <a:endParaRPr lang="en-CH"/>
          </a:p>
        </p:txBody>
      </p:sp>
    </p:spTree>
    <p:extLst>
      <p:ext uri="{BB962C8B-B14F-4D97-AF65-F5344CB8AC3E}">
        <p14:creationId xmlns:p14="http://schemas.microsoft.com/office/powerpoint/2010/main" val="3841655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6</a:t>
            </a:fld>
            <a:endParaRPr lang="en-CH"/>
          </a:p>
        </p:txBody>
      </p:sp>
    </p:spTree>
    <p:extLst>
      <p:ext uri="{BB962C8B-B14F-4D97-AF65-F5344CB8AC3E}">
        <p14:creationId xmlns:p14="http://schemas.microsoft.com/office/powerpoint/2010/main" val="133079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a:t>
            </a:r>
            <a:r>
              <a:rPr lang="en-CH" b="1" dirty="0"/>
              <a:t>ata is clean. Quality is good. This is the cluster results</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9</a:t>
            </a:fld>
            <a:endParaRPr lang="en-CH"/>
          </a:p>
        </p:txBody>
      </p:sp>
    </p:spTree>
    <p:extLst>
      <p:ext uri="{BB962C8B-B14F-4D97-AF65-F5344CB8AC3E}">
        <p14:creationId xmlns:p14="http://schemas.microsoft.com/office/powerpoint/2010/main" val="299957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t>
            </a:r>
            <a:r>
              <a:rPr lang="en-CH" dirty="0"/>
              <a:t>ust focus on the cell type heatmap </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12</a:t>
            </a:fld>
            <a:endParaRPr lang="en-CH"/>
          </a:p>
        </p:txBody>
      </p:sp>
    </p:spTree>
    <p:extLst>
      <p:ext uri="{BB962C8B-B14F-4D97-AF65-F5344CB8AC3E}">
        <p14:creationId xmlns:p14="http://schemas.microsoft.com/office/powerpoint/2010/main" val="2883060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t>
            </a:r>
            <a:r>
              <a:rPr lang="en-CH" dirty="0"/>
              <a:t>ust focusing on the right side one</a:t>
            </a:r>
          </a:p>
          <a:p>
            <a:endParaRPr lang="en-CH" dirty="0"/>
          </a:p>
          <a:p>
            <a:r>
              <a:rPr lang="en-CH" dirty="0"/>
              <a:t>Change the color of the label</a:t>
            </a:r>
          </a:p>
        </p:txBody>
      </p:sp>
      <p:sp>
        <p:nvSpPr>
          <p:cNvPr id="4" name="Slide Number Placeholder 3"/>
          <p:cNvSpPr>
            <a:spLocks noGrp="1"/>
          </p:cNvSpPr>
          <p:nvPr>
            <p:ph type="sldNum" sz="quarter" idx="5"/>
          </p:nvPr>
        </p:nvSpPr>
        <p:spPr/>
        <p:txBody>
          <a:bodyPr/>
          <a:lstStyle/>
          <a:p>
            <a:fld id="{EBF7BC39-F1A2-124B-9C5E-E2AD379E15DA}" type="slidenum">
              <a:rPr lang="en-CH" smtClean="0"/>
              <a:t>13</a:t>
            </a:fld>
            <a:endParaRPr lang="en-CH"/>
          </a:p>
        </p:txBody>
      </p:sp>
    </p:spTree>
    <p:extLst>
      <p:ext uri="{BB962C8B-B14F-4D97-AF65-F5344CB8AC3E}">
        <p14:creationId xmlns:p14="http://schemas.microsoft.com/office/powerpoint/2010/main" val="451170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4DDD-B65F-C341-935C-FCB7F0516D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7537FA64-4959-DA4C-8260-79F54F5E4A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B0AF3201-AA27-2E4F-8396-7FB6A40133BE}"/>
              </a:ext>
            </a:extLst>
          </p:cNvPr>
          <p:cNvSpPr>
            <a:spLocks noGrp="1"/>
          </p:cNvSpPr>
          <p:nvPr>
            <p:ph type="dt" sz="half" idx="10"/>
          </p:nvPr>
        </p:nvSpPr>
        <p:spPr/>
        <p:txBody>
          <a:bodyPr/>
          <a:lstStyle/>
          <a:p>
            <a:fld id="{ED015CE0-A25D-F940-A5F8-73DFF519266A}" type="datetimeFigureOut">
              <a:rPr lang="en-CH" smtClean="0"/>
              <a:t>17.11.23</a:t>
            </a:fld>
            <a:endParaRPr lang="en-CH"/>
          </a:p>
        </p:txBody>
      </p:sp>
      <p:sp>
        <p:nvSpPr>
          <p:cNvPr id="5" name="Footer Placeholder 4">
            <a:extLst>
              <a:ext uri="{FF2B5EF4-FFF2-40B4-BE49-F238E27FC236}">
                <a16:creationId xmlns:a16="http://schemas.microsoft.com/office/drawing/2014/main" id="{5354A366-7997-2C4A-9214-498678D443BD}"/>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418228D-0C66-3448-A71C-79133EB5826A}"/>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891739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DF04-7D37-CC47-A86A-F744F4109444}"/>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1C5981A8-EFBB-8C48-BAB9-168F43FC04C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DDCFEA9E-0638-994E-B82E-0E6C74A08E9A}"/>
              </a:ext>
            </a:extLst>
          </p:cNvPr>
          <p:cNvSpPr>
            <a:spLocks noGrp="1"/>
          </p:cNvSpPr>
          <p:nvPr>
            <p:ph type="dt" sz="half" idx="10"/>
          </p:nvPr>
        </p:nvSpPr>
        <p:spPr/>
        <p:txBody>
          <a:bodyPr/>
          <a:lstStyle/>
          <a:p>
            <a:fld id="{ED015CE0-A25D-F940-A5F8-73DFF519266A}" type="datetimeFigureOut">
              <a:rPr lang="en-CH" smtClean="0"/>
              <a:t>17.11.23</a:t>
            </a:fld>
            <a:endParaRPr lang="en-CH"/>
          </a:p>
        </p:txBody>
      </p:sp>
      <p:sp>
        <p:nvSpPr>
          <p:cNvPr id="5" name="Footer Placeholder 4">
            <a:extLst>
              <a:ext uri="{FF2B5EF4-FFF2-40B4-BE49-F238E27FC236}">
                <a16:creationId xmlns:a16="http://schemas.microsoft.com/office/drawing/2014/main" id="{C25F08CF-B031-1648-8471-7BC6433DF68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0FFD973-1E4B-F541-BFC8-398865A1BCD5}"/>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390809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49B71A-3C59-C849-B620-2D2315458F0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09EF7B01-A065-3A49-8B91-B6355C6CB43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C0A22B5-C8F4-CC45-A991-DB9098BACB68}"/>
              </a:ext>
            </a:extLst>
          </p:cNvPr>
          <p:cNvSpPr>
            <a:spLocks noGrp="1"/>
          </p:cNvSpPr>
          <p:nvPr>
            <p:ph type="dt" sz="half" idx="10"/>
          </p:nvPr>
        </p:nvSpPr>
        <p:spPr/>
        <p:txBody>
          <a:bodyPr/>
          <a:lstStyle/>
          <a:p>
            <a:fld id="{ED015CE0-A25D-F940-A5F8-73DFF519266A}" type="datetimeFigureOut">
              <a:rPr lang="en-CH" smtClean="0"/>
              <a:t>17.11.23</a:t>
            </a:fld>
            <a:endParaRPr lang="en-CH"/>
          </a:p>
        </p:txBody>
      </p:sp>
      <p:sp>
        <p:nvSpPr>
          <p:cNvPr id="5" name="Footer Placeholder 4">
            <a:extLst>
              <a:ext uri="{FF2B5EF4-FFF2-40B4-BE49-F238E27FC236}">
                <a16:creationId xmlns:a16="http://schemas.microsoft.com/office/drawing/2014/main" id="{31B49CC6-3C13-884E-A9F3-8CA25F24DAC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6F439F1E-2E76-6042-961E-36AD50279FC0}"/>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2476920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FEAAA-7480-CD41-B558-23858277BFA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C389C763-D401-4F42-A083-100D3C9131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D5CFD999-9448-9146-8BCB-003D420E974A}"/>
              </a:ext>
            </a:extLst>
          </p:cNvPr>
          <p:cNvSpPr>
            <a:spLocks noGrp="1"/>
          </p:cNvSpPr>
          <p:nvPr>
            <p:ph type="dt" sz="half" idx="10"/>
          </p:nvPr>
        </p:nvSpPr>
        <p:spPr/>
        <p:txBody>
          <a:bodyPr/>
          <a:lstStyle/>
          <a:p>
            <a:fld id="{ED015CE0-A25D-F940-A5F8-73DFF519266A}" type="datetimeFigureOut">
              <a:rPr lang="en-CH" smtClean="0"/>
              <a:t>17.11.23</a:t>
            </a:fld>
            <a:endParaRPr lang="en-CH"/>
          </a:p>
        </p:txBody>
      </p:sp>
      <p:sp>
        <p:nvSpPr>
          <p:cNvPr id="5" name="Footer Placeholder 4">
            <a:extLst>
              <a:ext uri="{FF2B5EF4-FFF2-40B4-BE49-F238E27FC236}">
                <a16:creationId xmlns:a16="http://schemas.microsoft.com/office/drawing/2014/main" id="{EEC6B43B-A523-5447-BF33-9CCB12C1CE9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06A1755-1D74-C840-A6C1-AEAAA9AB32FC}"/>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760148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F3A3F-92F9-664D-BC11-CFA6715E68F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C893367F-FD6A-0B41-AA90-D8B8EDE4E6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72BAA1C-5588-ED40-961D-A48D09B2F8E5}"/>
              </a:ext>
            </a:extLst>
          </p:cNvPr>
          <p:cNvSpPr>
            <a:spLocks noGrp="1"/>
          </p:cNvSpPr>
          <p:nvPr>
            <p:ph type="dt" sz="half" idx="10"/>
          </p:nvPr>
        </p:nvSpPr>
        <p:spPr/>
        <p:txBody>
          <a:bodyPr/>
          <a:lstStyle/>
          <a:p>
            <a:fld id="{ED015CE0-A25D-F940-A5F8-73DFF519266A}" type="datetimeFigureOut">
              <a:rPr lang="en-CH" smtClean="0"/>
              <a:t>17.11.23</a:t>
            </a:fld>
            <a:endParaRPr lang="en-CH"/>
          </a:p>
        </p:txBody>
      </p:sp>
      <p:sp>
        <p:nvSpPr>
          <p:cNvPr id="5" name="Footer Placeholder 4">
            <a:extLst>
              <a:ext uri="{FF2B5EF4-FFF2-40B4-BE49-F238E27FC236}">
                <a16:creationId xmlns:a16="http://schemas.microsoft.com/office/drawing/2014/main" id="{F399CF5C-9B3F-FE48-9274-27308DEC874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48FD844-E322-D142-BC42-FE484EBCB02D}"/>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906526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3EE0-DC98-D04E-AEC9-BB9BE9B5DD76}"/>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ED30E9-73A4-DB47-84D9-255EE8B670B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4483E807-5AD5-A945-9CE3-FE47B9EA1F8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7A5738BE-73F3-4244-98B9-7FA58290E788}"/>
              </a:ext>
            </a:extLst>
          </p:cNvPr>
          <p:cNvSpPr>
            <a:spLocks noGrp="1"/>
          </p:cNvSpPr>
          <p:nvPr>
            <p:ph type="dt" sz="half" idx="10"/>
          </p:nvPr>
        </p:nvSpPr>
        <p:spPr/>
        <p:txBody>
          <a:bodyPr/>
          <a:lstStyle/>
          <a:p>
            <a:fld id="{ED015CE0-A25D-F940-A5F8-73DFF519266A}" type="datetimeFigureOut">
              <a:rPr lang="en-CH" smtClean="0"/>
              <a:t>17.11.23</a:t>
            </a:fld>
            <a:endParaRPr lang="en-CH"/>
          </a:p>
        </p:txBody>
      </p:sp>
      <p:sp>
        <p:nvSpPr>
          <p:cNvPr id="6" name="Footer Placeholder 5">
            <a:extLst>
              <a:ext uri="{FF2B5EF4-FFF2-40B4-BE49-F238E27FC236}">
                <a16:creationId xmlns:a16="http://schemas.microsoft.com/office/drawing/2014/main" id="{14642160-2D8A-7541-B4EC-030401BA640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542F199-AB3D-6841-832F-F744D9B3F968}"/>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2610401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85F64-4FE1-7B44-B3D5-B92DD0DB65E0}"/>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9F8F8BA5-AB80-8A44-B013-3DE8754FC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6F89771-67E0-6344-A015-7B63D378508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97E906B-22B3-9D4C-B724-8269E8407A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1BDA05-7B2C-514E-857A-3F8A450652C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88F7DF9C-3061-A64E-B6E7-40AF1F636BC7}"/>
              </a:ext>
            </a:extLst>
          </p:cNvPr>
          <p:cNvSpPr>
            <a:spLocks noGrp="1"/>
          </p:cNvSpPr>
          <p:nvPr>
            <p:ph type="dt" sz="half" idx="10"/>
          </p:nvPr>
        </p:nvSpPr>
        <p:spPr/>
        <p:txBody>
          <a:bodyPr/>
          <a:lstStyle/>
          <a:p>
            <a:fld id="{ED015CE0-A25D-F940-A5F8-73DFF519266A}" type="datetimeFigureOut">
              <a:rPr lang="en-CH" smtClean="0"/>
              <a:t>17.11.23</a:t>
            </a:fld>
            <a:endParaRPr lang="en-CH"/>
          </a:p>
        </p:txBody>
      </p:sp>
      <p:sp>
        <p:nvSpPr>
          <p:cNvPr id="8" name="Footer Placeholder 7">
            <a:extLst>
              <a:ext uri="{FF2B5EF4-FFF2-40B4-BE49-F238E27FC236}">
                <a16:creationId xmlns:a16="http://schemas.microsoft.com/office/drawing/2014/main" id="{A597E03A-AF52-F749-B3A0-A3AE1157BDA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C83795E3-1800-E044-80B4-C33FF3C96E86}"/>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14267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D91E7-F78B-B74A-9D62-795E855FA179}"/>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CE37A542-A660-ED45-A48A-B6ABC035229B}"/>
              </a:ext>
            </a:extLst>
          </p:cNvPr>
          <p:cNvSpPr>
            <a:spLocks noGrp="1"/>
          </p:cNvSpPr>
          <p:nvPr>
            <p:ph type="dt" sz="half" idx="10"/>
          </p:nvPr>
        </p:nvSpPr>
        <p:spPr/>
        <p:txBody>
          <a:bodyPr/>
          <a:lstStyle/>
          <a:p>
            <a:fld id="{ED015CE0-A25D-F940-A5F8-73DFF519266A}" type="datetimeFigureOut">
              <a:rPr lang="en-CH" smtClean="0"/>
              <a:t>17.11.23</a:t>
            </a:fld>
            <a:endParaRPr lang="en-CH"/>
          </a:p>
        </p:txBody>
      </p:sp>
      <p:sp>
        <p:nvSpPr>
          <p:cNvPr id="4" name="Footer Placeholder 3">
            <a:extLst>
              <a:ext uri="{FF2B5EF4-FFF2-40B4-BE49-F238E27FC236}">
                <a16:creationId xmlns:a16="http://schemas.microsoft.com/office/drawing/2014/main" id="{37E90D35-641F-9143-9596-00BA2C29E872}"/>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168C9EF-B667-8246-9185-051F5326D835}"/>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3790157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48059-0D04-9545-8B5A-9DC431F56410}"/>
              </a:ext>
            </a:extLst>
          </p:cNvPr>
          <p:cNvSpPr>
            <a:spLocks noGrp="1"/>
          </p:cNvSpPr>
          <p:nvPr>
            <p:ph type="dt" sz="half" idx="10"/>
          </p:nvPr>
        </p:nvSpPr>
        <p:spPr/>
        <p:txBody>
          <a:bodyPr/>
          <a:lstStyle/>
          <a:p>
            <a:fld id="{ED015CE0-A25D-F940-A5F8-73DFF519266A}" type="datetimeFigureOut">
              <a:rPr lang="en-CH" smtClean="0"/>
              <a:t>17.11.23</a:t>
            </a:fld>
            <a:endParaRPr lang="en-CH"/>
          </a:p>
        </p:txBody>
      </p:sp>
      <p:sp>
        <p:nvSpPr>
          <p:cNvPr id="3" name="Footer Placeholder 2">
            <a:extLst>
              <a:ext uri="{FF2B5EF4-FFF2-40B4-BE49-F238E27FC236}">
                <a16:creationId xmlns:a16="http://schemas.microsoft.com/office/drawing/2014/main" id="{A31638D1-986B-E94C-81A2-015A943E848C}"/>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B0D2AFEF-6CAC-EE4E-A863-B7261C3DA91C}"/>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695349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D046-DF70-744D-8951-B9328DBB70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A9F7E970-7375-644F-B187-DD8762C06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FBA7DD3-53E4-CB43-AFCF-5D53956E5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AE850B-BA05-FA47-AC27-4B1E407244B4}"/>
              </a:ext>
            </a:extLst>
          </p:cNvPr>
          <p:cNvSpPr>
            <a:spLocks noGrp="1"/>
          </p:cNvSpPr>
          <p:nvPr>
            <p:ph type="dt" sz="half" idx="10"/>
          </p:nvPr>
        </p:nvSpPr>
        <p:spPr/>
        <p:txBody>
          <a:bodyPr/>
          <a:lstStyle/>
          <a:p>
            <a:fld id="{ED015CE0-A25D-F940-A5F8-73DFF519266A}" type="datetimeFigureOut">
              <a:rPr lang="en-CH" smtClean="0"/>
              <a:t>17.11.23</a:t>
            </a:fld>
            <a:endParaRPr lang="en-CH"/>
          </a:p>
        </p:txBody>
      </p:sp>
      <p:sp>
        <p:nvSpPr>
          <p:cNvPr id="6" name="Footer Placeholder 5">
            <a:extLst>
              <a:ext uri="{FF2B5EF4-FFF2-40B4-BE49-F238E27FC236}">
                <a16:creationId xmlns:a16="http://schemas.microsoft.com/office/drawing/2014/main" id="{EBC91990-75BA-7147-B47E-7937D6036BB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7D5A04F-499A-5840-862E-95C4ACF0DE93}"/>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922068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D90A-58B5-EF4F-A56D-391444B3DFE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2A133D5-1955-244B-B187-F820575A1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B1FBA07E-B0A4-474B-9B71-144E683551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100BF52-A8EB-7347-9FF9-2DD171279312}"/>
              </a:ext>
            </a:extLst>
          </p:cNvPr>
          <p:cNvSpPr>
            <a:spLocks noGrp="1"/>
          </p:cNvSpPr>
          <p:nvPr>
            <p:ph type="dt" sz="half" idx="10"/>
          </p:nvPr>
        </p:nvSpPr>
        <p:spPr/>
        <p:txBody>
          <a:bodyPr/>
          <a:lstStyle/>
          <a:p>
            <a:fld id="{ED015CE0-A25D-F940-A5F8-73DFF519266A}" type="datetimeFigureOut">
              <a:rPr lang="en-CH" smtClean="0"/>
              <a:t>17.11.23</a:t>
            </a:fld>
            <a:endParaRPr lang="en-CH"/>
          </a:p>
        </p:txBody>
      </p:sp>
      <p:sp>
        <p:nvSpPr>
          <p:cNvPr id="6" name="Footer Placeholder 5">
            <a:extLst>
              <a:ext uri="{FF2B5EF4-FFF2-40B4-BE49-F238E27FC236}">
                <a16:creationId xmlns:a16="http://schemas.microsoft.com/office/drawing/2014/main" id="{344C46CD-2F7E-F242-8B8C-353A9411C83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CC8B82D0-D9FF-1A48-BE22-9742A763DF20}"/>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65101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A74C9-E450-394B-A4E7-504532FD34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15FAE2CE-0C60-B44F-9569-AC95F81D39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69E45EC-39E5-C245-9F8E-A6ADA6854E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15CE0-A25D-F940-A5F8-73DFF519266A}" type="datetimeFigureOut">
              <a:rPr lang="en-CH" smtClean="0"/>
              <a:t>17.11.23</a:t>
            </a:fld>
            <a:endParaRPr lang="en-CH"/>
          </a:p>
        </p:txBody>
      </p:sp>
      <p:sp>
        <p:nvSpPr>
          <p:cNvPr id="5" name="Footer Placeholder 4">
            <a:extLst>
              <a:ext uri="{FF2B5EF4-FFF2-40B4-BE49-F238E27FC236}">
                <a16:creationId xmlns:a16="http://schemas.microsoft.com/office/drawing/2014/main" id="{83175804-F3F3-C943-BB85-7B6EB4EA7E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10E3AA4A-F7B7-F64C-925B-2B2CC67DA1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850079-F48E-9D44-BA62-B141983B41F7}" type="slidenum">
              <a:rPr lang="en-CH" smtClean="0"/>
              <a:t>‹#›</a:t>
            </a:fld>
            <a:endParaRPr lang="en-CH"/>
          </a:p>
        </p:txBody>
      </p:sp>
    </p:spTree>
    <p:extLst>
      <p:ext uri="{BB962C8B-B14F-4D97-AF65-F5344CB8AC3E}">
        <p14:creationId xmlns:p14="http://schemas.microsoft.com/office/powerpoint/2010/main" val="2333974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BCB5-CE72-9748-982A-376345C36181}"/>
              </a:ext>
            </a:extLst>
          </p:cNvPr>
          <p:cNvSpPr>
            <a:spLocks noGrp="1"/>
          </p:cNvSpPr>
          <p:nvPr>
            <p:ph type="ctrTitle"/>
          </p:nvPr>
        </p:nvSpPr>
        <p:spPr/>
        <p:txBody>
          <a:bodyPr>
            <a:normAutofit/>
          </a:bodyPr>
          <a:lstStyle/>
          <a:p>
            <a:pPr algn="l"/>
            <a:r>
              <a:rPr lang="en-GB" b="1" dirty="0">
                <a:latin typeface="Cambria" panose="02040503050406030204" pitchFamily="18" charset="0"/>
                <a:ea typeface="Apple Symbols" panose="02000000000000000000" pitchFamily="2" charset="-79"/>
                <a:cs typeface="Arial" panose="020B0604020202020204" pitchFamily="34" charset="0"/>
              </a:rPr>
              <a:t>Microglial </a:t>
            </a:r>
            <a:r>
              <a:rPr lang="en-GB" b="1" dirty="0" err="1">
                <a:latin typeface="Cambria" panose="02040503050406030204" pitchFamily="18" charset="0"/>
                <a:ea typeface="Apple Symbols" panose="02000000000000000000" pitchFamily="2" charset="-79"/>
                <a:cs typeface="Arial" panose="020B0604020202020204" pitchFamily="34" charset="0"/>
              </a:rPr>
              <a:t>scRNA</a:t>
            </a:r>
            <a:r>
              <a:rPr lang="en-GB" b="1" dirty="0">
                <a:latin typeface="Cambria" panose="02040503050406030204" pitchFamily="18" charset="0"/>
                <a:ea typeface="Apple Symbols" panose="02000000000000000000" pitchFamily="2" charset="-79"/>
                <a:cs typeface="Arial" panose="020B0604020202020204" pitchFamily="34" charset="0"/>
              </a:rPr>
              <a:t> Cluster Annotation</a:t>
            </a:r>
            <a:endParaRPr lang="en-CH" dirty="0">
              <a:latin typeface="Cambria" panose="02040503050406030204" pitchFamily="18" charset="0"/>
              <a:ea typeface="Apple Symbols" panose="02000000000000000000" pitchFamily="2" charset="-79"/>
              <a:cs typeface="Arial" panose="020B0604020202020204" pitchFamily="34" charset="0"/>
            </a:endParaRPr>
          </a:p>
        </p:txBody>
      </p:sp>
      <p:sp>
        <p:nvSpPr>
          <p:cNvPr id="3" name="Subtitle 2">
            <a:extLst>
              <a:ext uri="{FF2B5EF4-FFF2-40B4-BE49-F238E27FC236}">
                <a16:creationId xmlns:a16="http://schemas.microsoft.com/office/drawing/2014/main" id="{5997C989-60B9-2E4F-B024-2B2FBC032485}"/>
              </a:ext>
            </a:extLst>
          </p:cNvPr>
          <p:cNvSpPr>
            <a:spLocks noGrp="1"/>
          </p:cNvSpPr>
          <p:nvPr>
            <p:ph type="subTitle" idx="1"/>
          </p:nvPr>
        </p:nvSpPr>
        <p:spPr>
          <a:xfrm>
            <a:off x="1524000" y="4540188"/>
            <a:ext cx="9144000" cy="1655762"/>
          </a:xfrm>
        </p:spPr>
        <p:txBody>
          <a:bodyPr>
            <a:normAutofit/>
          </a:bodyPr>
          <a:lstStyle/>
          <a:p>
            <a:pPr algn="l"/>
            <a:r>
              <a:rPr lang="en-CH" sz="2000" b="1" dirty="0">
                <a:latin typeface="Helvetica" pitchFamily="2" charset="0"/>
                <a:cs typeface="Calibri" panose="020F0502020204030204" pitchFamily="34" charset="0"/>
              </a:rPr>
              <a:t>Jieran Sun</a:t>
            </a:r>
          </a:p>
          <a:p>
            <a:pPr algn="l"/>
            <a:r>
              <a:rPr lang="en-CH" sz="2000" b="1" dirty="0">
                <a:latin typeface="Helvetica" pitchFamily="2" charset="0"/>
                <a:cs typeface="Calibri" panose="020F0502020204030204" pitchFamily="34" charset="0"/>
              </a:rPr>
              <a:t>Bilge </a:t>
            </a:r>
            <a:r>
              <a:rPr lang="en-GB" sz="2000" b="1" dirty="0" err="1">
                <a:latin typeface="Helvetica" pitchFamily="2" charset="0"/>
                <a:cs typeface="Calibri" panose="020F0502020204030204" pitchFamily="34" charset="0"/>
              </a:rPr>
              <a:t>Ugursu</a:t>
            </a:r>
            <a:r>
              <a:rPr lang="en-GB" sz="2000" b="1" dirty="0">
                <a:latin typeface="Helvetica" pitchFamily="2" charset="0"/>
                <a:cs typeface="Calibri" panose="020F0502020204030204" pitchFamily="34" charset="0"/>
              </a:rPr>
              <a:t>, Susanne Wolf</a:t>
            </a:r>
            <a:endParaRPr lang="en-CH" sz="2000" b="1" dirty="0">
              <a:latin typeface="Helvetica" pitchFamily="2" charset="0"/>
              <a:cs typeface="Calibri" panose="020F0502020204030204" pitchFamily="34" charset="0"/>
            </a:endParaRPr>
          </a:p>
          <a:p>
            <a:pPr algn="l"/>
            <a:r>
              <a:rPr lang="en-CH" sz="2000" b="1" dirty="0">
                <a:latin typeface="Helvetica" pitchFamily="2" charset="0"/>
                <a:cs typeface="Calibri" panose="020F0502020204030204" pitchFamily="34" charset="0"/>
              </a:rPr>
              <a:t>03/04/2023</a:t>
            </a:r>
          </a:p>
        </p:txBody>
      </p:sp>
    </p:spTree>
    <p:extLst>
      <p:ext uri="{BB962C8B-B14F-4D97-AF65-F5344CB8AC3E}">
        <p14:creationId xmlns:p14="http://schemas.microsoft.com/office/powerpoint/2010/main" val="2006358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3FB042B-0450-A440-A470-ECCB60B339EF}"/>
              </a:ext>
            </a:extLst>
          </p:cNvPr>
          <p:cNvPicPr>
            <a:picLocks noChangeAspect="1"/>
          </p:cNvPicPr>
          <p:nvPr/>
        </p:nvPicPr>
        <p:blipFill>
          <a:blip r:embed="rId2"/>
          <a:srcRect/>
          <a:stretch/>
        </p:blipFill>
        <p:spPr>
          <a:xfrm>
            <a:off x="1088599" y="1409945"/>
            <a:ext cx="4343574" cy="3422210"/>
          </a:xfrm>
          <a:prstGeom prst="rect">
            <a:avLst/>
          </a:prstGeom>
        </p:spPr>
      </p:pic>
      <p:pic>
        <p:nvPicPr>
          <p:cNvPr id="12" name="Picture 11">
            <a:extLst>
              <a:ext uri="{FF2B5EF4-FFF2-40B4-BE49-F238E27FC236}">
                <a16:creationId xmlns:a16="http://schemas.microsoft.com/office/drawing/2014/main" id="{3797C299-E03E-F643-80B9-50975D091DAA}"/>
              </a:ext>
            </a:extLst>
          </p:cNvPr>
          <p:cNvPicPr>
            <a:picLocks noChangeAspect="1"/>
          </p:cNvPicPr>
          <p:nvPr/>
        </p:nvPicPr>
        <p:blipFill>
          <a:blip r:embed="rId3"/>
          <a:srcRect/>
          <a:stretch/>
        </p:blipFill>
        <p:spPr>
          <a:xfrm>
            <a:off x="5600374" y="1320871"/>
            <a:ext cx="5304332" cy="3555275"/>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Manual adjustment </a:t>
            </a:r>
            <a:r>
              <a:rPr lang="en-CH" sz="2400" b="1" dirty="0">
                <a:latin typeface="Helvetica" pitchFamily="2" charset="0"/>
              </a:rPr>
              <a:t>(with Bilge)</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6" name="Picture 5" descr="Table&#10;&#10;Description automatically generated">
            <a:extLst>
              <a:ext uri="{FF2B5EF4-FFF2-40B4-BE49-F238E27FC236}">
                <a16:creationId xmlns:a16="http://schemas.microsoft.com/office/drawing/2014/main" id="{D7016A7A-9EF5-C04F-A415-63AFFA7F0208}"/>
              </a:ext>
            </a:extLst>
          </p:cNvPr>
          <p:cNvPicPr>
            <a:picLocks noChangeAspect="1"/>
          </p:cNvPicPr>
          <p:nvPr/>
        </p:nvPicPr>
        <p:blipFill>
          <a:blip r:embed="rId4"/>
          <a:stretch>
            <a:fillRect/>
          </a:stretch>
        </p:blipFill>
        <p:spPr>
          <a:xfrm>
            <a:off x="673100" y="5014609"/>
            <a:ext cx="10337800" cy="1828800"/>
          </a:xfrm>
          <a:prstGeom prst="rect">
            <a:avLst/>
          </a:prstGeom>
        </p:spPr>
      </p:pic>
      <p:sp>
        <p:nvSpPr>
          <p:cNvPr id="7" name="Rectangle 6">
            <a:extLst>
              <a:ext uri="{FF2B5EF4-FFF2-40B4-BE49-F238E27FC236}">
                <a16:creationId xmlns:a16="http://schemas.microsoft.com/office/drawing/2014/main" id="{24DC95D5-B49A-DC48-828E-3BC0E6CDA43D}"/>
              </a:ext>
            </a:extLst>
          </p:cNvPr>
          <p:cNvSpPr/>
          <p:nvPr/>
        </p:nvSpPr>
        <p:spPr>
          <a:xfrm>
            <a:off x="982494" y="5087566"/>
            <a:ext cx="9922212" cy="6517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extBox 7">
            <a:extLst>
              <a:ext uri="{FF2B5EF4-FFF2-40B4-BE49-F238E27FC236}">
                <a16:creationId xmlns:a16="http://schemas.microsoft.com/office/drawing/2014/main" id="{A7259E14-06F9-9747-9AA6-A550D5B4DDFB}"/>
              </a:ext>
            </a:extLst>
          </p:cNvPr>
          <p:cNvSpPr txBox="1"/>
          <p:nvPr/>
        </p:nvSpPr>
        <p:spPr>
          <a:xfrm>
            <a:off x="2608871" y="4528225"/>
            <a:ext cx="1459149" cy="523220"/>
          </a:xfrm>
          <a:prstGeom prst="rect">
            <a:avLst/>
          </a:prstGeom>
          <a:noFill/>
        </p:spPr>
        <p:txBody>
          <a:bodyPr wrap="square" rtlCol="0">
            <a:spAutoFit/>
          </a:bodyPr>
          <a:lstStyle/>
          <a:p>
            <a:r>
              <a:rPr lang="en-CH" sz="1400" dirty="0">
                <a:solidFill>
                  <a:schemeClr val="accent1">
                    <a:lumMod val="75000"/>
                  </a:schemeClr>
                </a:solidFill>
                <a:latin typeface="Helvetica" pitchFamily="2" charset="0"/>
              </a:rPr>
              <a:t>Pre-active Microglia (PAM)</a:t>
            </a:r>
          </a:p>
        </p:txBody>
      </p:sp>
      <p:sp>
        <p:nvSpPr>
          <p:cNvPr id="9" name="TextBox 8">
            <a:extLst>
              <a:ext uri="{FF2B5EF4-FFF2-40B4-BE49-F238E27FC236}">
                <a16:creationId xmlns:a16="http://schemas.microsoft.com/office/drawing/2014/main" id="{B4A63B9B-F8AD-814C-937B-A696C193E132}"/>
              </a:ext>
            </a:extLst>
          </p:cNvPr>
          <p:cNvSpPr txBox="1"/>
          <p:nvPr/>
        </p:nvSpPr>
        <p:spPr>
          <a:xfrm>
            <a:off x="6653720" y="4781413"/>
            <a:ext cx="622570" cy="307777"/>
          </a:xfrm>
          <a:prstGeom prst="rect">
            <a:avLst/>
          </a:prstGeom>
          <a:noFill/>
        </p:spPr>
        <p:txBody>
          <a:bodyPr wrap="square" rtlCol="0">
            <a:spAutoFit/>
          </a:bodyPr>
          <a:lstStyle/>
          <a:p>
            <a:r>
              <a:rPr lang="en-CH" sz="1400" dirty="0">
                <a:solidFill>
                  <a:schemeClr val="accent1">
                    <a:lumMod val="75000"/>
                  </a:schemeClr>
                </a:solidFill>
                <a:latin typeface="Helvetica" pitchFamily="2" charset="0"/>
              </a:rPr>
              <a:t>IFM-I</a:t>
            </a:r>
          </a:p>
        </p:txBody>
      </p:sp>
      <p:sp>
        <p:nvSpPr>
          <p:cNvPr id="10" name="TextBox 9">
            <a:extLst>
              <a:ext uri="{FF2B5EF4-FFF2-40B4-BE49-F238E27FC236}">
                <a16:creationId xmlns:a16="http://schemas.microsoft.com/office/drawing/2014/main" id="{29473AC4-7CC0-4D4C-98F4-649DB3C45621}"/>
              </a:ext>
            </a:extLst>
          </p:cNvPr>
          <p:cNvSpPr txBox="1"/>
          <p:nvPr/>
        </p:nvSpPr>
        <p:spPr>
          <a:xfrm>
            <a:off x="7442435" y="4793025"/>
            <a:ext cx="704716" cy="307777"/>
          </a:xfrm>
          <a:prstGeom prst="rect">
            <a:avLst/>
          </a:prstGeom>
          <a:noFill/>
        </p:spPr>
        <p:txBody>
          <a:bodyPr wrap="square" rtlCol="0">
            <a:spAutoFit/>
          </a:bodyPr>
          <a:lstStyle/>
          <a:p>
            <a:r>
              <a:rPr lang="en-CH" sz="1400" dirty="0">
                <a:solidFill>
                  <a:schemeClr val="accent1">
                    <a:lumMod val="75000"/>
                  </a:schemeClr>
                </a:solidFill>
                <a:latin typeface="Helvetica" pitchFamily="2" charset="0"/>
              </a:rPr>
              <a:t>IFM-II</a:t>
            </a:r>
          </a:p>
        </p:txBody>
      </p:sp>
    </p:spTree>
    <p:extLst>
      <p:ext uri="{BB962C8B-B14F-4D97-AF65-F5344CB8AC3E}">
        <p14:creationId xmlns:p14="http://schemas.microsoft.com/office/powerpoint/2010/main" val="2042235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F69730C-8F26-E743-BE8A-21A0AB7FA0FF}"/>
              </a:ext>
            </a:extLst>
          </p:cNvPr>
          <p:cNvPicPr>
            <a:picLocks noChangeAspect="1"/>
          </p:cNvPicPr>
          <p:nvPr/>
        </p:nvPicPr>
        <p:blipFill>
          <a:blip r:embed="rId2"/>
          <a:srcRect/>
          <a:stretch/>
        </p:blipFill>
        <p:spPr>
          <a:xfrm>
            <a:off x="420394" y="1353987"/>
            <a:ext cx="7536079" cy="5138888"/>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Annotation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15" name="Picture 14" descr="Table&#10;&#10;Description automatically generated">
            <a:extLst>
              <a:ext uri="{FF2B5EF4-FFF2-40B4-BE49-F238E27FC236}">
                <a16:creationId xmlns:a16="http://schemas.microsoft.com/office/drawing/2014/main" id="{AE3A1070-3F71-8744-AD36-7E8D88491986}"/>
              </a:ext>
            </a:extLst>
          </p:cNvPr>
          <p:cNvPicPr>
            <a:picLocks noChangeAspect="1"/>
          </p:cNvPicPr>
          <p:nvPr/>
        </p:nvPicPr>
        <p:blipFill>
          <a:blip r:embed="rId3"/>
          <a:stretch>
            <a:fillRect/>
          </a:stretch>
        </p:blipFill>
        <p:spPr>
          <a:xfrm>
            <a:off x="8189404" y="868820"/>
            <a:ext cx="2782862" cy="2189650"/>
          </a:xfrm>
          <a:prstGeom prst="rect">
            <a:avLst/>
          </a:prstGeom>
        </p:spPr>
      </p:pic>
      <p:pic>
        <p:nvPicPr>
          <p:cNvPr id="4" name="Picture 3">
            <a:extLst>
              <a:ext uri="{FF2B5EF4-FFF2-40B4-BE49-F238E27FC236}">
                <a16:creationId xmlns:a16="http://schemas.microsoft.com/office/drawing/2014/main" id="{726B4382-A3F1-ED45-B19C-6A2BBA1AF830}"/>
              </a:ext>
            </a:extLst>
          </p:cNvPr>
          <p:cNvPicPr>
            <a:picLocks noChangeAspect="1"/>
          </p:cNvPicPr>
          <p:nvPr/>
        </p:nvPicPr>
        <p:blipFill>
          <a:blip r:embed="rId4"/>
          <a:stretch>
            <a:fillRect/>
          </a:stretch>
        </p:blipFill>
        <p:spPr>
          <a:xfrm>
            <a:off x="8189404" y="3133021"/>
            <a:ext cx="3506124" cy="3445804"/>
          </a:xfrm>
          <a:prstGeom prst="rect">
            <a:avLst/>
          </a:prstGeom>
        </p:spPr>
      </p:pic>
    </p:spTree>
    <p:extLst>
      <p:ext uri="{BB962C8B-B14F-4D97-AF65-F5344CB8AC3E}">
        <p14:creationId xmlns:p14="http://schemas.microsoft.com/office/powerpoint/2010/main" val="4181892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Heatmap </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5" name="Picture 4">
            <a:extLst>
              <a:ext uri="{FF2B5EF4-FFF2-40B4-BE49-F238E27FC236}">
                <a16:creationId xmlns:a16="http://schemas.microsoft.com/office/drawing/2014/main" id="{C1F27873-93F1-5846-91C1-0E813B88CD84}"/>
              </a:ext>
            </a:extLst>
          </p:cNvPr>
          <p:cNvPicPr>
            <a:picLocks noChangeAspect="1"/>
          </p:cNvPicPr>
          <p:nvPr/>
        </p:nvPicPr>
        <p:blipFill>
          <a:blip r:embed="rId3"/>
          <a:srcRect/>
          <a:stretch/>
        </p:blipFill>
        <p:spPr>
          <a:xfrm>
            <a:off x="2401035" y="1346853"/>
            <a:ext cx="7288328" cy="5504687"/>
          </a:xfrm>
          <a:prstGeom prst="rect">
            <a:avLst/>
          </a:prstGeom>
        </p:spPr>
      </p:pic>
    </p:spTree>
    <p:extLst>
      <p:ext uri="{BB962C8B-B14F-4D97-AF65-F5344CB8AC3E}">
        <p14:creationId xmlns:p14="http://schemas.microsoft.com/office/powerpoint/2010/main" val="52223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Composition </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descr="Table&#10;&#10;Description automatically generated">
            <a:extLst>
              <a:ext uri="{FF2B5EF4-FFF2-40B4-BE49-F238E27FC236}">
                <a16:creationId xmlns:a16="http://schemas.microsoft.com/office/drawing/2014/main" id="{80C1DA66-4A30-C949-ADF7-D096625C1DAD}"/>
              </a:ext>
            </a:extLst>
          </p:cNvPr>
          <p:cNvPicPr>
            <a:picLocks noChangeAspect="1"/>
          </p:cNvPicPr>
          <p:nvPr/>
        </p:nvPicPr>
        <p:blipFill>
          <a:blip r:embed="rId3"/>
          <a:stretch>
            <a:fillRect/>
          </a:stretch>
        </p:blipFill>
        <p:spPr>
          <a:xfrm>
            <a:off x="621297" y="1914038"/>
            <a:ext cx="4888878" cy="3846735"/>
          </a:xfrm>
          <a:prstGeom prst="rect">
            <a:avLst/>
          </a:prstGeom>
        </p:spPr>
      </p:pic>
      <p:pic>
        <p:nvPicPr>
          <p:cNvPr id="5" name="Picture 4">
            <a:extLst>
              <a:ext uri="{FF2B5EF4-FFF2-40B4-BE49-F238E27FC236}">
                <a16:creationId xmlns:a16="http://schemas.microsoft.com/office/drawing/2014/main" id="{CCD5768C-4410-1440-8890-8C4D87B5E4E5}"/>
              </a:ext>
            </a:extLst>
          </p:cNvPr>
          <p:cNvPicPr>
            <a:picLocks noChangeAspect="1"/>
          </p:cNvPicPr>
          <p:nvPr/>
        </p:nvPicPr>
        <p:blipFill rotWithShape="1">
          <a:blip r:embed="rId4"/>
          <a:srcRect l="8298" r="8522"/>
          <a:stretch/>
        </p:blipFill>
        <p:spPr>
          <a:xfrm>
            <a:off x="5510175" y="1393336"/>
            <a:ext cx="6588359" cy="4888137"/>
          </a:xfrm>
          <a:prstGeom prst="rect">
            <a:avLst/>
          </a:prstGeom>
        </p:spPr>
      </p:pic>
    </p:spTree>
    <p:extLst>
      <p:ext uri="{BB962C8B-B14F-4D97-AF65-F5344CB8AC3E}">
        <p14:creationId xmlns:p14="http://schemas.microsoft.com/office/powerpoint/2010/main" val="87145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Selected gene heatmap</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descr="Table&#10;&#10;Description automatically generated">
            <a:extLst>
              <a:ext uri="{FF2B5EF4-FFF2-40B4-BE49-F238E27FC236}">
                <a16:creationId xmlns:a16="http://schemas.microsoft.com/office/drawing/2014/main" id="{689337FE-E925-A34E-A14E-C31DE717D0AE}"/>
              </a:ext>
            </a:extLst>
          </p:cNvPr>
          <p:cNvPicPr>
            <a:picLocks noChangeAspect="1"/>
          </p:cNvPicPr>
          <p:nvPr/>
        </p:nvPicPr>
        <p:blipFill>
          <a:blip r:embed="rId2"/>
          <a:stretch>
            <a:fillRect/>
          </a:stretch>
        </p:blipFill>
        <p:spPr>
          <a:xfrm>
            <a:off x="9052500" y="2207988"/>
            <a:ext cx="3165867" cy="2491011"/>
          </a:xfrm>
          <a:prstGeom prst="rect">
            <a:avLst/>
          </a:prstGeom>
        </p:spPr>
      </p:pic>
      <p:pic>
        <p:nvPicPr>
          <p:cNvPr id="8" name="Picture 7">
            <a:extLst>
              <a:ext uri="{FF2B5EF4-FFF2-40B4-BE49-F238E27FC236}">
                <a16:creationId xmlns:a16="http://schemas.microsoft.com/office/drawing/2014/main" id="{AC3C1ABE-3476-D044-BE2F-F6625686F1DC}"/>
              </a:ext>
            </a:extLst>
          </p:cNvPr>
          <p:cNvPicPr>
            <a:picLocks noChangeAspect="1"/>
          </p:cNvPicPr>
          <p:nvPr/>
        </p:nvPicPr>
        <p:blipFill>
          <a:blip r:embed="rId3"/>
          <a:stretch>
            <a:fillRect/>
          </a:stretch>
        </p:blipFill>
        <p:spPr>
          <a:xfrm>
            <a:off x="162499" y="1371600"/>
            <a:ext cx="8890000" cy="5486400"/>
          </a:xfrm>
          <a:prstGeom prst="rect">
            <a:avLst/>
          </a:prstGeom>
        </p:spPr>
      </p:pic>
    </p:spTree>
    <p:extLst>
      <p:ext uri="{BB962C8B-B14F-4D97-AF65-F5344CB8AC3E}">
        <p14:creationId xmlns:p14="http://schemas.microsoft.com/office/powerpoint/2010/main" val="1964661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Violin Plot </a:t>
            </a:r>
            <a:r>
              <a:rPr lang="en-CH" sz="2800" b="1" dirty="0">
                <a:latin typeface="Helvetica" pitchFamily="2" charset="0"/>
              </a:rPr>
              <a:t>(Cell type)</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E7EC790D-0AC8-B741-92C2-C79B4D200578}"/>
              </a:ext>
            </a:extLst>
          </p:cNvPr>
          <p:cNvPicPr>
            <a:picLocks noChangeAspect="1"/>
          </p:cNvPicPr>
          <p:nvPr/>
        </p:nvPicPr>
        <p:blipFill>
          <a:blip r:embed="rId3"/>
          <a:stretch>
            <a:fillRect/>
          </a:stretch>
        </p:blipFill>
        <p:spPr>
          <a:xfrm>
            <a:off x="9330925" y="2859879"/>
            <a:ext cx="2861073" cy="2251189"/>
          </a:xfrm>
          <a:prstGeom prst="rect">
            <a:avLst/>
          </a:prstGeom>
        </p:spPr>
      </p:pic>
      <p:pic>
        <p:nvPicPr>
          <p:cNvPr id="5" name="Picture 4">
            <a:extLst>
              <a:ext uri="{FF2B5EF4-FFF2-40B4-BE49-F238E27FC236}">
                <a16:creationId xmlns:a16="http://schemas.microsoft.com/office/drawing/2014/main" id="{103190DE-FA76-5044-B2EC-02507E98480A}"/>
              </a:ext>
            </a:extLst>
          </p:cNvPr>
          <p:cNvPicPr>
            <a:picLocks noChangeAspect="1"/>
          </p:cNvPicPr>
          <p:nvPr/>
        </p:nvPicPr>
        <p:blipFill>
          <a:blip r:embed="rId4"/>
          <a:srcRect/>
          <a:stretch/>
        </p:blipFill>
        <p:spPr>
          <a:xfrm>
            <a:off x="152399" y="1357562"/>
            <a:ext cx="9141203" cy="5500437"/>
          </a:xfrm>
          <a:prstGeom prst="rect">
            <a:avLst/>
          </a:prstGeom>
        </p:spPr>
      </p:pic>
    </p:spTree>
    <p:extLst>
      <p:ext uri="{BB962C8B-B14F-4D97-AF65-F5344CB8AC3E}">
        <p14:creationId xmlns:p14="http://schemas.microsoft.com/office/powerpoint/2010/main" val="827486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Ridge Plot </a:t>
            </a:r>
            <a:r>
              <a:rPr lang="en-CH" sz="2800" b="1" dirty="0">
                <a:latin typeface="Helvetica" pitchFamily="2" charset="0"/>
              </a:rPr>
              <a:t>(Cell type)</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r>
              <a:rPr lang="en-US" sz="2000" dirty="0">
                <a:latin typeface="Helvetica" pitchFamily="2" charset="0"/>
              </a:rPr>
              <a:t>Screenshot 2023-11-17 at 10.57.13</a:t>
            </a: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D8C4F070-AC5D-9949-9F4C-407A368D38DF}"/>
              </a:ext>
            </a:extLst>
          </p:cNvPr>
          <p:cNvPicPr>
            <a:picLocks noChangeAspect="1"/>
          </p:cNvPicPr>
          <p:nvPr/>
        </p:nvPicPr>
        <p:blipFill>
          <a:blip r:embed="rId3"/>
          <a:stretch>
            <a:fillRect/>
          </a:stretch>
        </p:blipFill>
        <p:spPr>
          <a:xfrm>
            <a:off x="9244519" y="2938468"/>
            <a:ext cx="2944716" cy="2317002"/>
          </a:xfrm>
          <a:prstGeom prst="rect">
            <a:avLst/>
          </a:prstGeom>
        </p:spPr>
      </p:pic>
      <p:pic>
        <p:nvPicPr>
          <p:cNvPr id="4" name="Picture 3">
            <a:extLst>
              <a:ext uri="{FF2B5EF4-FFF2-40B4-BE49-F238E27FC236}">
                <a16:creationId xmlns:a16="http://schemas.microsoft.com/office/drawing/2014/main" id="{CA63BAA6-1B21-D048-9041-429F39DD904A}"/>
              </a:ext>
            </a:extLst>
          </p:cNvPr>
          <p:cNvPicPr>
            <a:picLocks noChangeAspect="1"/>
          </p:cNvPicPr>
          <p:nvPr/>
        </p:nvPicPr>
        <p:blipFill>
          <a:blip r:embed="rId4"/>
          <a:srcRect/>
          <a:stretch/>
        </p:blipFill>
        <p:spPr>
          <a:xfrm>
            <a:off x="155163" y="1375371"/>
            <a:ext cx="9089355" cy="5443195"/>
          </a:xfrm>
          <a:prstGeom prst="rect">
            <a:avLst/>
          </a:prstGeom>
        </p:spPr>
      </p:pic>
    </p:spTree>
    <p:extLst>
      <p:ext uri="{BB962C8B-B14F-4D97-AF65-F5344CB8AC3E}">
        <p14:creationId xmlns:p14="http://schemas.microsoft.com/office/powerpoint/2010/main" val="421326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310157-5510-2E40-A74C-AD29AB81B298}"/>
              </a:ext>
            </a:extLst>
          </p:cNvPr>
          <p:cNvPicPr>
            <a:picLocks noChangeAspect="1"/>
          </p:cNvPicPr>
          <p:nvPr/>
        </p:nvPicPr>
        <p:blipFill>
          <a:blip r:embed="rId3"/>
          <a:srcRect/>
          <a:stretch/>
        </p:blipFill>
        <p:spPr>
          <a:xfrm>
            <a:off x="304800" y="1355891"/>
            <a:ext cx="9023192" cy="5409499"/>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Violin Plot </a:t>
            </a:r>
            <a:r>
              <a:rPr lang="en-CH" sz="2800" b="1" dirty="0">
                <a:latin typeface="Helvetica" pitchFamily="2" charset="0"/>
              </a:rPr>
              <a:t>(Dataset)</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E7EC790D-0AC8-B741-92C2-C79B4D200578}"/>
              </a:ext>
            </a:extLst>
          </p:cNvPr>
          <p:cNvPicPr>
            <a:picLocks noChangeAspect="1"/>
          </p:cNvPicPr>
          <p:nvPr/>
        </p:nvPicPr>
        <p:blipFill>
          <a:blip r:embed="rId4"/>
          <a:stretch>
            <a:fillRect/>
          </a:stretch>
        </p:blipFill>
        <p:spPr>
          <a:xfrm>
            <a:off x="9330925" y="2859879"/>
            <a:ext cx="2861073" cy="2251189"/>
          </a:xfrm>
          <a:prstGeom prst="rect">
            <a:avLst/>
          </a:prstGeom>
        </p:spPr>
      </p:pic>
    </p:spTree>
    <p:extLst>
      <p:ext uri="{BB962C8B-B14F-4D97-AF65-F5344CB8AC3E}">
        <p14:creationId xmlns:p14="http://schemas.microsoft.com/office/powerpoint/2010/main" val="164165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Ridge Plot </a:t>
            </a:r>
            <a:r>
              <a:rPr lang="en-CH" sz="2800" b="1" dirty="0">
                <a:latin typeface="Helvetica" pitchFamily="2" charset="0"/>
              </a:rPr>
              <a:t>(Dataset)</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D8C4F070-AC5D-9949-9F4C-407A368D38DF}"/>
              </a:ext>
            </a:extLst>
          </p:cNvPr>
          <p:cNvPicPr>
            <a:picLocks noChangeAspect="1"/>
          </p:cNvPicPr>
          <p:nvPr/>
        </p:nvPicPr>
        <p:blipFill>
          <a:blip r:embed="rId3"/>
          <a:stretch>
            <a:fillRect/>
          </a:stretch>
        </p:blipFill>
        <p:spPr>
          <a:xfrm>
            <a:off x="9244519" y="1228660"/>
            <a:ext cx="2944716" cy="2317002"/>
          </a:xfrm>
          <a:prstGeom prst="rect">
            <a:avLst/>
          </a:prstGeom>
        </p:spPr>
      </p:pic>
      <p:pic>
        <p:nvPicPr>
          <p:cNvPr id="7" name="Picture 6" descr="A group of graphs showing different types of data&#10;&#10;Description automatically generated">
            <a:extLst>
              <a:ext uri="{FF2B5EF4-FFF2-40B4-BE49-F238E27FC236}">
                <a16:creationId xmlns:a16="http://schemas.microsoft.com/office/drawing/2014/main" id="{2622BADD-F24D-8C42-8AC2-4DD249E45530}"/>
              </a:ext>
            </a:extLst>
          </p:cNvPr>
          <p:cNvPicPr>
            <a:picLocks noChangeAspect="1"/>
          </p:cNvPicPr>
          <p:nvPr/>
        </p:nvPicPr>
        <p:blipFill>
          <a:blip r:embed="rId4"/>
          <a:stretch>
            <a:fillRect/>
          </a:stretch>
        </p:blipFill>
        <p:spPr>
          <a:xfrm>
            <a:off x="-2765" y="3642527"/>
            <a:ext cx="12192000" cy="3215473"/>
          </a:xfrm>
          <a:prstGeom prst="rect">
            <a:avLst/>
          </a:prstGeom>
        </p:spPr>
      </p:pic>
    </p:spTree>
    <p:extLst>
      <p:ext uri="{BB962C8B-B14F-4D97-AF65-F5344CB8AC3E}">
        <p14:creationId xmlns:p14="http://schemas.microsoft.com/office/powerpoint/2010/main" val="128170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Top gene expression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a:extLst>
              <a:ext uri="{FF2B5EF4-FFF2-40B4-BE49-F238E27FC236}">
                <a16:creationId xmlns:a16="http://schemas.microsoft.com/office/drawing/2014/main" id="{809466C1-A473-6D44-804C-1BDE8303C6B7}"/>
              </a:ext>
            </a:extLst>
          </p:cNvPr>
          <p:cNvPicPr>
            <a:picLocks noChangeAspect="1"/>
          </p:cNvPicPr>
          <p:nvPr/>
        </p:nvPicPr>
        <p:blipFill>
          <a:blip r:embed="rId2"/>
          <a:srcRect/>
          <a:stretch/>
        </p:blipFill>
        <p:spPr>
          <a:xfrm>
            <a:off x="3252045" y="1398052"/>
            <a:ext cx="5048716" cy="5094823"/>
          </a:xfrm>
          <a:prstGeom prst="rect">
            <a:avLst/>
          </a:prstGeom>
        </p:spPr>
      </p:pic>
    </p:spTree>
    <p:extLst>
      <p:ext uri="{BB962C8B-B14F-4D97-AF65-F5344CB8AC3E}">
        <p14:creationId xmlns:p14="http://schemas.microsoft.com/office/powerpoint/2010/main" val="3234193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Outline</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200" y="2166989"/>
            <a:ext cx="10515600" cy="2524021"/>
          </a:xfrm>
        </p:spPr>
        <p:txBody>
          <a:bodyPr>
            <a:normAutofit/>
          </a:bodyPr>
          <a:lstStyle/>
          <a:p>
            <a:pPr>
              <a:lnSpc>
                <a:spcPct val="200000"/>
              </a:lnSpc>
            </a:pPr>
            <a:r>
              <a:rPr lang="en-CH" sz="2000" dirty="0">
                <a:latin typeface="Helvetica" pitchFamily="2" charset="0"/>
              </a:rPr>
              <a:t>Project Overview</a:t>
            </a:r>
          </a:p>
          <a:p>
            <a:pPr>
              <a:lnSpc>
                <a:spcPct val="200000"/>
              </a:lnSpc>
            </a:pPr>
            <a:r>
              <a:rPr lang="en-CH" sz="2000" dirty="0">
                <a:latin typeface="Helvetica" pitchFamily="2" charset="0"/>
              </a:rPr>
              <a:t>Pipeline and methodology</a:t>
            </a:r>
          </a:p>
          <a:p>
            <a:pPr>
              <a:lnSpc>
                <a:spcPct val="200000"/>
              </a:lnSpc>
            </a:pPr>
            <a:r>
              <a:rPr lang="en-CH" sz="2000" dirty="0">
                <a:latin typeface="Helvetica" pitchFamily="2" charset="0"/>
              </a:rPr>
              <a:t>Results and deliverables</a:t>
            </a:r>
          </a:p>
          <a:p>
            <a:pPr>
              <a:lnSpc>
                <a:spcPct val="120000"/>
              </a:lnSpc>
            </a:pPr>
            <a:endParaRPr lang="en-CH" sz="2000" dirty="0">
              <a:latin typeface="Helvetica" pitchFamily="2" charset="0"/>
            </a:endParaRPr>
          </a:p>
          <a:p>
            <a:pPr>
              <a:lnSpc>
                <a:spcPct val="120000"/>
              </a:lnSpc>
            </a:pPr>
            <a:endParaRPr lang="en-CH" sz="2000" dirty="0">
              <a:latin typeface="Helvetica" pitchFamily="2" charset="0"/>
            </a:endParaRPr>
          </a:p>
        </p:txBody>
      </p:sp>
    </p:spTree>
    <p:extLst>
      <p:ext uri="{BB962C8B-B14F-4D97-AF65-F5344CB8AC3E}">
        <p14:creationId xmlns:p14="http://schemas.microsoft.com/office/powerpoint/2010/main" val="1606190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95996F-0210-464F-B1A7-E22CA1DC6958}"/>
              </a:ext>
            </a:extLst>
          </p:cNvPr>
          <p:cNvSpPr txBox="1">
            <a:spLocks/>
          </p:cNvSpPr>
          <p:nvPr/>
        </p:nvSpPr>
        <p:spPr>
          <a:xfrm>
            <a:off x="923692"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b="1" dirty="0">
                <a:latin typeface="Cambria" panose="02040503050406030204" pitchFamily="18" charset="0"/>
              </a:rPr>
              <a:t>Thank you.</a:t>
            </a:r>
          </a:p>
        </p:txBody>
      </p:sp>
    </p:spTree>
    <p:extLst>
      <p:ext uri="{BB962C8B-B14F-4D97-AF65-F5344CB8AC3E}">
        <p14:creationId xmlns:p14="http://schemas.microsoft.com/office/powerpoint/2010/main" val="532102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E2B6-B39D-9342-86F2-D0CE30E525DE}"/>
              </a:ext>
            </a:extLst>
          </p:cNvPr>
          <p:cNvSpPr>
            <a:spLocks noGrp="1"/>
          </p:cNvSpPr>
          <p:nvPr>
            <p:ph type="title"/>
          </p:nvPr>
        </p:nvSpPr>
        <p:spPr/>
        <p:txBody>
          <a:bodyPr/>
          <a:lstStyle/>
          <a:p>
            <a:endParaRPr lang="en-CH"/>
          </a:p>
        </p:txBody>
      </p:sp>
      <p:pic>
        <p:nvPicPr>
          <p:cNvPr id="4" name="Content Placeholder 3">
            <a:extLst>
              <a:ext uri="{FF2B5EF4-FFF2-40B4-BE49-F238E27FC236}">
                <a16:creationId xmlns:a16="http://schemas.microsoft.com/office/drawing/2014/main" id="{230E2497-E834-6A4E-8049-8A0048E64DDA}"/>
              </a:ext>
            </a:extLst>
          </p:cNvPr>
          <p:cNvPicPr>
            <a:picLocks noGrp="1" noChangeAspect="1"/>
          </p:cNvPicPr>
          <p:nvPr>
            <p:ph idx="1"/>
          </p:nvPr>
        </p:nvPicPr>
        <p:blipFill>
          <a:blip r:embed="rId2"/>
          <a:srcRect/>
          <a:stretch/>
        </p:blipFill>
        <p:spPr>
          <a:xfrm>
            <a:off x="2071732" y="365125"/>
            <a:ext cx="8039220" cy="5971039"/>
          </a:xfrm>
          <a:prstGeom prst="rect">
            <a:avLst/>
          </a:prstGeom>
        </p:spPr>
      </p:pic>
    </p:spTree>
    <p:extLst>
      <p:ext uri="{BB962C8B-B14F-4D97-AF65-F5344CB8AC3E}">
        <p14:creationId xmlns:p14="http://schemas.microsoft.com/office/powerpoint/2010/main" val="2872529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110E2-480A-D44F-B6F1-FBDC1C14888D}"/>
              </a:ext>
            </a:extLst>
          </p:cNvPr>
          <p:cNvSpPr>
            <a:spLocks noGrp="1"/>
          </p:cNvSpPr>
          <p:nvPr>
            <p:ph type="title"/>
          </p:nvPr>
        </p:nvSpPr>
        <p:spPr/>
        <p:txBody>
          <a:bodyPr/>
          <a:lstStyle/>
          <a:p>
            <a:endParaRPr lang="en-CH"/>
          </a:p>
        </p:txBody>
      </p:sp>
      <p:pic>
        <p:nvPicPr>
          <p:cNvPr id="6" name="Content Placeholder 5" descr="A table with numbers and letters&#10;&#10;Description automatically generated">
            <a:extLst>
              <a:ext uri="{FF2B5EF4-FFF2-40B4-BE49-F238E27FC236}">
                <a16:creationId xmlns:a16="http://schemas.microsoft.com/office/drawing/2014/main" id="{FF6F764A-E991-AF4A-BDF1-B9C2BB53AC81}"/>
              </a:ext>
            </a:extLst>
          </p:cNvPr>
          <p:cNvPicPr>
            <a:picLocks noGrp="1" noChangeAspect="1"/>
          </p:cNvPicPr>
          <p:nvPr>
            <p:ph idx="1"/>
          </p:nvPr>
        </p:nvPicPr>
        <p:blipFill>
          <a:blip r:embed="rId2"/>
          <a:stretch>
            <a:fillRect/>
          </a:stretch>
        </p:blipFill>
        <p:spPr>
          <a:xfrm>
            <a:off x="1995137" y="1204364"/>
            <a:ext cx="7390601" cy="5402594"/>
          </a:xfrm>
        </p:spPr>
      </p:pic>
    </p:spTree>
    <p:extLst>
      <p:ext uri="{BB962C8B-B14F-4D97-AF65-F5344CB8AC3E}">
        <p14:creationId xmlns:p14="http://schemas.microsoft.com/office/powerpoint/2010/main" val="1447426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Project Overview</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780644" cy="4888137"/>
          </a:xfrm>
        </p:spPr>
        <p:txBody>
          <a:bodyPr>
            <a:normAutofit lnSpcReduction="10000"/>
          </a:bodyPr>
          <a:lstStyle/>
          <a:p>
            <a:pPr marL="0" indent="0">
              <a:lnSpc>
                <a:spcPct val="114000"/>
              </a:lnSpc>
              <a:buNone/>
            </a:pPr>
            <a:r>
              <a:rPr lang="en-US" sz="2000" b="1" dirty="0">
                <a:latin typeface="Helvetica" pitchFamily="2" charset="0"/>
              </a:rPr>
              <a:t>Objective:</a:t>
            </a:r>
          </a:p>
          <a:p>
            <a:pPr>
              <a:lnSpc>
                <a:spcPct val="114000"/>
              </a:lnSpc>
            </a:pPr>
            <a:r>
              <a:rPr lang="en-US" sz="2000" dirty="0">
                <a:latin typeface="Helvetica" pitchFamily="2" charset="0"/>
              </a:rPr>
              <a:t>Given the 3 microglial </a:t>
            </a:r>
            <a:r>
              <a:rPr lang="en-US" sz="2000" dirty="0" err="1">
                <a:latin typeface="Helvetica" pitchFamily="2" charset="0"/>
              </a:rPr>
              <a:t>scRNA</a:t>
            </a:r>
            <a:r>
              <a:rPr lang="en-US" sz="2000" dirty="0">
                <a:latin typeface="Helvetica" pitchFamily="2" charset="0"/>
              </a:rPr>
              <a:t> datasets, develop a pipeline for preprocessing, clustering and annotation, and summarize the expression information of target marker gene across different clusters/cell types.</a:t>
            </a:r>
          </a:p>
          <a:p>
            <a:pPr>
              <a:lnSpc>
                <a:spcPct val="114000"/>
              </a:lnSpc>
            </a:pPr>
            <a:endParaRPr lang="en-US" sz="2000" dirty="0">
              <a:latin typeface="Helvetica" pitchFamily="2" charset="0"/>
            </a:endParaRPr>
          </a:p>
          <a:p>
            <a:pPr marL="0" indent="0">
              <a:lnSpc>
                <a:spcPct val="114000"/>
              </a:lnSpc>
              <a:buNone/>
            </a:pPr>
            <a:r>
              <a:rPr lang="en-US" sz="2000" b="1" dirty="0">
                <a:latin typeface="Helvetica" pitchFamily="2" charset="0"/>
              </a:rPr>
              <a:t>Deliverables (previously agreed on): </a:t>
            </a:r>
          </a:p>
          <a:p>
            <a:pPr>
              <a:lnSpc>
                <a:spcPct val="114000"/>
              </a:lnSpc>
            </a:pPr>
            <a:r>
              <a:rPr lang="en-US" sz="2000" u="sng" dirty="0">
                <a:latin typeface="Helvetica" pitchFamily="2" charset="0"/>
              </a:rPr>
              <a:t>Data preprocessing</a:t>
            </a:r>
            <a:r>
              <a:rPr lang="en-US" sz="2000" dirty="0">
                <a:latin typeface="Helvetica" pitchFamily="2" charset="0"/>
              </a:rPr>
              <a:t>: Violin plot, PCA selection, Integration &amp; cluster UMAP</a:t>
            </a:r>
          </a:p>
          <a:p>
            <a:pPr>
              <a:lnSpc>
                <a:spcPct val="114000"/>
              </a:lnSpc>
            </a:pPr>
            <a:r>
              <a:rPr lang="en-US" sz="2000" u="sng" dirty="0">
                <a:latin typeface="Helvetica" pitchFamily="2" charset="0"/>
              </a:rPr>
              <a:t>Cluster expression</a:t>
            </a:r>
            <a:r>
              <a:rPr lang="en-US" sz="2000" dirty="0">
                <a:latin typeface="Helvetica" pitchFamily="2" charset="0"/>
              </a:rPr>
              <a:t>: Heatmap per cluster/cell types, table for cell type ranking</a:t>
            </a:r>
          </a:p>
          <a:p>
            <a:pPr>
              <a:lnSpc>
                <a:spcPct val="114000"/>
              </a:lnSpc>
            </a:pPr>
            <a:r>
              <a:rPr lang="en-US" sz="2000" u="sng" dirty="0">
                <a:latin typeface="Helvetica" pitchFamily="2" charset="0"/>
              </a:rPr>
              <a:t>Cell type annotation</a:t>
            </a:r>
            <a:r>
              <a:rPr lang="en-US" sz="2000" dirty="0">
                <a:latin typeface="Helvetica" pitchFamily="2" charset="0"/>
              </a:rPr>
              <a:t>: Annotated UMAP, cell type/cluster-dataset composition </a:t>
            </a:r>
            <a:r>
              <a:rPr lang="en-US" sz="2000" dirty="0" err="1">
                <a:latin typeface="Helvetica" pitchFamily="2" charset="0"/>
              </a:rPr>
              <a:t>tilemap</a:t>
            </a:r>
            <a:endParaRPr lang="en-US" sz="2000" dirty="0">
              <a:latin typeface="Helvetica" pitchFamily="2" charset="0"/>
            </a:endParaRPr>
          </a:p>
          <a:p>
            <a:pPr>
              <a:lnSpc>
                <a:spcPct val="114000"/>
              </a:lnSpc>
            </a:pPr>
            <a:r>
              <a:rPr lang="en-US" sz="2000" u="sng" dirty="0">
                <a:latin typeface="Helvetica" pitchFamily="2" charset="0"/>
              </a:rPr>
              <a:t>Marker gene expression</a:t>
            </a:r>
            <a:r>
              <a:rPr lang="en-US" sz="2000" dirty="0">
                <a:latin typeface="Helvetica" pitchFamily="2" charset="0"/>
              </a:rPr>
              <a:t>: Heatmap/Violin/Ridge plots, top gene expression table</a:t>
            </a:r>
          </a:p>
          <a:p>
            <a:pPr>
              <a:lnSpc>
                <a:spcPct val="114000"/>
              </a:lnSpc>
            </a:pPr>
            <a:r>
              <a:rPr lang="en-US" sz="2000" u="sng" dirty="0">
                <a:latin typeface="Helvetica" pitchFamily="2" charset="0"/>
              </a:rPr>
              <a:t>Code</a:t>
            </a:r>
            <a:r>
              <a:rPr lang="en-US" sz="2000" dirty="0">
                <a:latin typeface="Helvetica" pitchFamily="2" charset="0"/>
              </a:rPr>
              <a:t>: Reproducible R pipeline that can generate all these visualizations above</a:t>
            </a: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Tree>
    <p:extLst>
      <p:ext uri="{BB962C8B-B14F-4D97-AF65-F5344CB8AC3E}">
        <p14:creationId xmlns:p14="http://schemas.microsoft.com/office/powerpoint/2010/main" val="822432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Pipeline and Methods</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a:lnSpc>
                <a:spcPct val="114000"/>
              </a:lnSpc>
            </a:pPr>
            <a:r>
              <a:rPr lang="en-US" sz="2000" dirty="0">
                <a:latin typeface="Helvetica" pitchFamily="2" charset="0"/>
              </a:rPr>
              <a:t>Deliverable I: Reproducible pipeline with 706 lines of code.</a:t>
            </a: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descr="Diagram&#10;&#10;Description automatically generated with medium confidence">
            <a:extLst>
              <a:ext uri="{FF2B5EF4-FFF2-40B4-BE49-F238E27FC236}">
                <a16:creationId xmlns:a16="http://schemas.microsoft.com/office/drawing/2014/main" id="{48AE74C2-AA8A-7645-8B1E-6B5E222F7257}"/>
              </a:ext>
            </a:extLst>
          </p:cNvPr>
          <p:cNvPicPr>
            <a:picLocks noChangeAspect="1"/>
          </p:cNvPicPr>
          <p:nvPr/>
        </p:nvPicPr>
        <p:blipFill>
          <a:blip r:embed="rId3"/>
          <a:stretch>
            <a:fillRect/>
          </a:stretch>
        </p:blipFill>
        <p:spPr>
          <a:xfrm>
            <a:off x="838199" y="2094813"/>
            <a:ext cx="10515600" cy="4763187"/>
          </a:xfrm>
          <a:prstGeom prst="rect">
            <a:avLst/>
          </a:prstGeom>
        </p:spPr>
      </p:pic>
    </p:spTree>
    <p:extLst>
      <p:ext uri="{BB962C8B-B14F-4D97-AF65-F5344CB8AC3E}">
        <p14:creationId xmlns:p14="http://schemas.microsoft.com/office/powerpoint/2010/main" val="162743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Pre-Processing</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6" name="Picture 5" descr="Diagram&#10;&#10;Description automatically generated with medium confidence">
            <a:extLst>
              <a:ext uri="{FF2B5EF4-FFF2-40B4-BE49-F238E27FC236}">
                <a16:creationId xmlns:a16="http://schemas.microsoft.com/office/drawing/2014/main" id="{F4FFC227-3313-1C47-9395-E0CC67365F0D}"/>
              </a:ext>
            </a:extLst>
          </p:cNvPr>
          <p:cNvPicPr>
            <a:picLocks noChangeAspect="1"/>
          </p:cNvPicPr>
          <p:nvPr/>
        </p:nvPicPr>
        <p:blipFill>
          <a:blip r:embed="rId3"/>
          <a:stretch>
            <a:fillRect/>
          </a:stretch>
        </p:blipFill>
        <p:spPr>
          <a:xfrm>
            <a:off x="947962" y="2086198"/>
            <a:ext cx="10405837" cy="4771802"/>
          </a:xfrm>
          <a:prstGeom prst="rect">
            <a:avLst/>
          </a:prstGeom>
        </p:spPr>
      </p:pic>
      <p:sp>
        <p:nvSpPr>
          <p:cNvPr id="10" name="Content Placeholder 2">
            <a:extLst>
              <a:ext uri="{FF2B5EF4-FFF2-40B4-BE49-F238E27FC236}">
                <a16:creationId xmlns:a16="http://schemas.microsoft.com/office/drawing/2014/main" id="{40B124D8-EBCE-3C4C-A22E-36A54F0F21A7}"/>
              </a:ext>
            </a:extLst>
          </p:cNvPr>
          <p:cNvSpPr txBox="1">
            <a:spLocks/>
          </p:cNvSpPr>
          <p:nvPr/>
        </p:nvSpPr>
        <p:spPr>
          <a:xfrm>
            <a:off x="838199" y="1690688"/>
            <a:ext cx="10780644"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pPr>
            <a:r>
              <a:rPr lang="en-US" sz="2000" dirty="0">
                <a:latin typeface="Helvetica" pitchFamily="2" charset="0"/>
              </a:rPr>
              <a:t>Various threshold parameters are tested out and set, eventually mt = 7, </a:t>
            </a:r>
            <a:r>
              <a:rPr lang="en-US" sz="2000" dirty="0" err="1">
                <a:latin typeface="Helvetica" pitchFamily="2" charset="0"/>
              </a:rPr>
              <a:t>rb</a:t>
            </a:r>
            <a:r>
              <a:rPr lang="en-US" sz="2000" dirty="0">
                <a:latin typeface="Helvetica" pitchFamily="2" charset="0"/>
              </a:rPr>
              <a:t> = 15</a:t>
            </a: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a:extLst>
              <a:ext uri="{FF2B5EF4-FFF2-40B4-BE49-F238E27FC236}">
                <a16:creationId xmlns:a16="http://schemas.microsoft.com/office/drawing/2014/main" id="{24184DE1-0203-3F4B-A629-59D040ED87AD}"/>
              </a:ext>
            </a:extLst>
          </p:cNvPr>
          <p:cNvPicPr>
            <a:picLocks noChangeAspect="1"/>
          </p:cNvPicPr>
          <p:nvPr/>
        </p:nvPicPr>
        <p:blipFill>
          <a:blip r:embed="rId4"/>
          <a:stretch>
            <a:fillRect/>
          </a:stretch>
        </p:blipFill>
        <p:spPr>
          <a:xfrm>
            <a:off x="7843738" y="4472099"/>
            <a:ext cx="3400300" cy="2353388"/>
          </a:xfrm>
          <a:prstGeom prst="rect">
            <a:avLst/>
          </a:prstGeom>
        </p:spPr>
      </p:pic>
    </p:spTree>
    <p:extLst>
      <p:ext uri="{BB962C8B-B14F-4D97-AF65-F5344CB8AC3E}">
        <p14:creationId xmlns:p14="http://schemas.microsoft.com/office/powerpoint/2010/main" val="728090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Cluster</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a:extLst>
              <a:ext uri="{FF2B5EF4-FFF2-40B4-BE49-F238E27FC236}">
                <a16:creationId xmlns:a16="http://schemas.microsoft.com/office/drawing/2014/main" id="{41911287-052F-8845-AD40-54F711B996E0}"/>
              </a:ext>
            </a:extLst>
          </p:cNvPr>
          <p:cNvPicPr>
            <a:picLocks noChangeAspect="1"/>
          </p:cNvPicPr>
          <p:nvPr/>
        </p:nvPicPr>
        <p:blipFill rotWithShape="1">
          <a:blip r:embed="rId3"/>
          <a:srcRect l="13154" r="13154"/>
          <a:stretch/>
        </p:blipFill>
        <p:spPr>
          <a:xfrm>
            <a:off x="6025514" y="1328735"/>
            <a:ext cx="6166486" cy="5164139"/>
          </a:xfrm>
          <a:prstGeom prst="rect">
            <a:avLst/>
          </a:prstGeom>
        </p:spPr>
      </p:pic>
      <p:pic>
        <p:nvPicPr>
          <p:cNvPr id="4" name="Picture 3">
            <a:extLst>
              <a:ext uri="{FF2B5EF4-FFF2-40B4-BE49-F238E27FC236}">
                <a16:creationId xmlns:a16="http://schemas.microsoft.com/office/drawing/2014/main" id="{C147077C-DAE0-6A4D-8A27-EAE72015859D}"/>
              </a:ext>
            </a:extLst>
          </p:cNvPr>
          <p:cNvPicPr>
            <a:picLocks noChangeAspect="1"/>
          </p:cNvPicPr>
          <p:nvPr/>
        </p:nvPicPr>
        <p:blipFill>
          <a:blip r:embed="rId4"/>
          <a:srcRect/>
          <a:stretch/>
        </p:blipFill>
        <p:spPr>
          <a:xfrm>
            <a:off x="659219" y="1328735"/>
            <a:ext cx="5366294" cy="5089462"/>
          </a:xfrm>
          <a:prstGeom prst="rect">
            <a:avLst/>
          </a:prstGeom>
        </p:spPr>
      </p:pic>
    </p:spTree>
    <p:extLst>
      <p:ext uri="{BB962C8B-B14F-4D97-AF65-F5344CB8AC3E}">
        <p14:creationId xmlns:p14="http://schemas.microsoft.com/office/powerpoint/2010/main" val="3686435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a:latin typeface="Helvetica" pitchFamily="2" charset="0"/>
              </a:rPr>
              <a:t>Deliverable: Automatic Annotation</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a:latin typeface="Helvetica" pitchFamily="2" charset="0"/>
            </a:endParaRPr>
          </a:p>
          <a:p>
            <a:pPr>
              <a:lnSpc>
                <a:spcPct val="114000"/>
              </a:lnSpc>
            </a:pPr>
            <a:endParaRPr lang="en-US" sz="2000">
              <a:latin typeface="Helvetica" pitchFamily="2" charset="0"/>
            </a:endParaRPr>
          </a:p>
          <a:p>
            <a:pPr>
              <a:lnSpc>
                <a:spcPct val="114000"/>
              </a:lnSpc>
            </a:pPr>
            <a:endParaRPr lang="en-US" sz="2000">
              <a:latin typeface="Helvetica" pitchFamily="2" charset="0"/>
            </a:endParaRPr>
          </a:p>
          <a:p>
            <a:pPr marL="0" indent="0">
              <a:lnSpc>
                <a:spcPct val="114000"/>
              </a:lnSpc>
              <a:buNone/>
            </a:pPr>
            <a:endParaRPr lang="en-US" sz="2000" dirty="0">
              <a:latin typeface="Helvetica" pitchFamily="2" charset="0"/>
            </a:endParaRPr>
          </a:p>
        </p:txBody>
      </p:sp>
      <p:pic>
        <p:nvPicPr>
          <p:cNvPr id="6" name="Picture 5">
            <a:extLst>
              <a:ext uri="{FF2B5EF4-FFF2-40B4-BE49-F238E27FC236}">
                <a16:creationId xmlns:a16="http://schemas.microsoft.com/office/drawing/2014/main" id="{D7016A7A-9EF5-C04F-A415-63AFFA7F0208}"/>
              </a:ext>
            </a:extLst>
          </p:cNvPr>
          <p:cNvPicPr>
            <a:picLocks noChangeAspect="1"/>
          </p:cNvPicPr>
          <p:nvPr/>
        </p:nvPicPr>
        <p:blipFill>
          <a:blip r:embed="rId2"/>
          <a:srcRect/>
          <a:stretch/>
        </p:blipFill>
        <p:spPr>
          <a:xfrm>
            <a:off x="673100" y="5053236"/>
            <a:ext cx="10337800" cy="1751546"/>
          </a:xfrm>
          <a:prstGeom prst="rect">
            <a:avLst/>
          </a:prstGeom>
        </p:spPr>
      </p:pic>
      <p:pic>
        <p:nvPicPr>
          <p:cNvPr id="11" name="Picture 10">
            <a:extLst>
              <a:ext uri="{FF2B5EF4-FFF2-40B4-BE49-F238E27FC236}">
                <a16:creationId xmlns:a16="http://schemas.microsoft.com/office/drawing/2014/main" id="{5A3BF7E7-5BBF-DF40-943E-C08A8C65738E}"/>
              </a:ext>
            </a:extLst>
          </p:cNvPr>
          <p:cNvPicPr>
            <a:picLocks noChangeAspect="1"/>
          </p:cNvPicPr>
          <p:nvPr/>
        </p:nvPicPr>
        <p:blipFill>
          <a:blip r:embed="rId3"/>
          <a:srcRect/>
          <a:stretch/>
        </p:blipFill>
        <p:spPr>
          <a:xfrm>
            <a:off x="5629865" y="1378624"/>
            <a:ext cx="5604984" cy="3756789"/>
          </a:xfrm>
          <a:prstGeom prst="rect">
            <a:avLst/>
          </a:prstGeom>
        </p:spPr>
      </p:pic>
      <p:pic>
        <p:nvPicPr>
          <p:cNvPr id="17" name="Picture 16">
            <a:extLst>
              <a:ext uri="{FF2B5EF4-FFF2-40B4-BE49-F238E27FC236}">
                <a16:creationId xmlns:a16="http://schemas.microsoft.com/office/drawing/2014/main" id="{E39ECBF9-3C35-A64A-A6A7-BB0FA5D6108B}"/>
              </a:ext>
            </a:extLst>
          </p:cNvPr>
          <p:cNvPicPr>
            <a:picLocks noChangeAspect="1"/>
          </p:cNvPicPr>
          <p:nvPr/>
        </p:nvPicPr>
        <p:blipFill>
          <a:blip r:embed="rId4"/>
          <a:stretch>
            <a:fillRect/>
          </a:stretch>
        </p:blipFill>
        <p:spPr>
          <a:xfrm>
            <a:off x="862048" y="1345640"/>
            <a:ext cx="4791666" cy="3789773"/>
          </a:xfrm>
          <a:prstGeom prst="rect">
            <a:avLst/>
          </a:prstGeom>
        </p:spPr>
      </p:pic>
    </p:spTree>
    <p:extLst>
      <p:ext uri="{BB962C8B-B14F-4D97-AF65-F5344CB8AC3E}">
        <p14:creationId xmlns:p14="http://schemas.microsoft.com/office/powerpoint/2010/main" val="4131685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CFD92CD-98C2-3844-BC95-B014DB636554}"/>
              </a:ext>
            </a:extLst>
          </p:cNvPr>
          <p:cNvPicPr>
            <a:picLocks noChangeAspect="1"/>
          </p:cNvPicPr>
          <p:nvPr/>
        </p:nvPicPr>
        <p:blipFill>
          <a:blip r:embed="rId2"/>
          <a:srcRect/>
          <a:stretch/>
        </p:blipFill>
        <p:spPr>
          <a:xfrm>
            <a:off x="5629865" y="1378624"/>
            <a:ext cx="5604984" cy="3756789"/>
          </a:xfrm>
          <a:prstGeom prst="rect">
            <a:avLst/>
          </a:prstGeom>
        </p:spPr>
      </p:pic>
      <p:pic>
        <p:nvPicPr>
          <p:cNvPr id="6" name="Picture 5">
            <a:extLst>
              <a:ext uri="{FF2B5EF4-FFF2-40B4-BE49-F238E27FC236}">
                <a16:creationId xmlns:a16="http://schemas.microsoft.com/office/drawing/2014/main" id="{D7016A7A-9EF5-C04F-A415-63AFFA7F0208}"/>
              </a:ext>
            </a:extLst>
          </p:cNvPr>
          <p:cNvPicPr>
            <a:picLocks noChangeAspect="1"/>
          </p:cNvPicPr>
          <p:nvPr/>
        </p:nvPicPr>
        <p:blipFill>
          <a:blip r:embed="rId3"/>
          <a:srcRect/>
          <a:stretch/>
        </p:blipFill>
        <p:spPr>
          <a:xfrm>
            <a:off x="673100" y="5052709"/>
            <a:ext cx="10337800" cy="1752599"/>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Automatic Annotation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7" name="Rectangle 6">
            <a:extLst>
              <a:ext uri="{FF2B5EF4-FFF2-40B4-BE49-F238E27FC236}">
                <a16:creationId xmlns:a16="http://schemas.microsoft.com/office/drawing/2014/main" id="{90783673-5F83-ED4C-AD23-C6D080F8B898}"/>
              </a:ext>
            </a:extLst>
          </p:cNvPr>
          <p:cNvSpPr/>
          <p:nvPr/>
        </p:nvSpPr>
        <p:spPr>
          <a:xfrm>
            <a:off x="675295" y="5167312"/>
            <a:ext cx="10260560" cy="6517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Curved Connector 7">
            <a:extLst>
              <a:ext uri="{FF2B5EF4-FFF2-40B4-BE49-F238E27FC236}">
                <a16:creationId xmlns:a16="http://schemas.microsoft.com/office/drawing/2014/main" id="{E681E182-DABE-F24F-B834-E885A932ADF9}"/>
              </a:ext>
            </a:extLst>
          </p:cNvPr>
          <p:cNvCxnSpPr>
            <a:cxnSpLocks/>
            <a:stCxn id="7" idx="0"/>
            <a:endCxn id="21" idx="3"/>
          </p:cNvCxnSpPr>
          <p:nvPr/>
        </p:nvCxnSpPr>
        <p:spPr>
          <a:xfrm rot="16200000" flipV="1">
            <a:off x="4686554" y="4048290"/>
            <a:ext cx="1943382" cy="294661"/>
          </a:xfrm>
          <a:prstGeom prst="curvedConnector2">
            <a:avLst/>
          </a:prstGeom>
          <a:ln w="12700">
            <a:solidFill>
              <a:schemeClr val="accent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FECC081-2F62-7C48-9458-BD7888B6CC2F}"/>
              </a:ext>
            </a:extLst>
          </p:cNvPr>
          <p:cNvPicPr>
            <a:picLocks noChangeAspect="1"/>
          </p:cNvPicPr>
          <p:nvPr/>
        </p:nvPicPr>
        <p:blipFill>
          <a:blip r:embed="rId4"/>
          <a:srcRect/>
          <a:stretch/>
        </p:blipFill>
        <p:spPr>
          <a:xfrm>
            <a:off x="719248" y="1337849"/>
            <a:ext cx="4791666" cy="3772162"/>
          </a:xfrm>
          <a:prstGeom prst="rect">
            <a:avLst/>
          </a:prstGeom>
        </p:spPr>
      </p:pic>
    </p:spTree>
    <p:extLst>
      <p:ext uri="{BB962C8B-B14F-4D97-AF65-F5344CB8AC3E}">
        <p14:creationId xmlns:p14="http://schemas.microsoft.com/office/powerpoint/2010/main" val="4216327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52F6419-EB1E-2A4F-AF65-301EE19AFD30}"/>
              </a:ext>
            </a:extLst>
          </p:cNvPr>
          <p:cNvPicPr>
            <a:picLocks noChangeAspect="1"/>
          </p:cNvPicPr>
          <p:nvPr/>
        </p:nvPicPr>
        <p:blipFill>
          <a:blip r:embed="rId3"/>
          <a:srcRect/>
          <a:stretch/>
        </p:blipFill>
        <p:spPr>
          <a:xfrm>
            <a:off x="719248" y="1337849"/>
            <a:ext cx="4791666" cy="3772162"/>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Automatic Annotation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7" name="Oval 6">
            <a:extLst>
              <a:ext uri="{FF2B5EF4-FFF2-40B4-BE49-F238E27FC236}">
                <a16:creationId xmlns:a16="http://schemas.microsoft.com/office/drawing/2014/main" id="{8EEF260E-8043-8F4C-8744-C7CAF2A2EDA1}"/>
              </a:ext>
            </a:extLst>
          </p:cNvPr>
          <p:cNvSpPr/>
          <p:nvPr/>
        </p:nvSpPr>
        <p:spPr>
          <a:xfrm>
            <a:off x="796669" y="2389723"/>
            <a:ext cx="1552965" cy="11042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45306C3C-C17E-2E40-978D-B82C0B93A1B4}"/>
              </a:ext>
            </a:extLst>
          </p:cNvPr>
          <p:cNvSpPr/>
          <p:nvPr/>
        </p:nvSpPr>
        <p:spPr>
          <a:xfrm rot="1389402">
            <a:off x="2464557" y="2190113"/>
            <a:ext cx="2016328" cy="24824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Curved Connector 7">
            <a:extLst>
              <a:ext uri="{FF2B5EF4-FFF2-40B4-BE49-F238E27FC236}">
                <a16:creationId xmlns:a16="http://schemas.microsoft.com/office/drawing/2014/main" id="{8294B2C5-8E43-DB4D-9107-E4F9E2A5315B}"/>
              </a:ext>
            </a:extLst>
          </p:cNvPr>
          <p:cNvCxnSpPr>
            <a:cxnSpLocks/>
            <a:stCxn id="7" idx="4"/>
            <a:endCxn id="9" idx="3"/>
          </p:cNvCxnSpPr>
          <p:nvPr/>
        </p:nvCxnSpPr>
        <p:spPr>
          <a:xfrm rot="16200000" flipH="1">
            <a:off x="1790659" y="3276469"/>
            <a:ext cx="463968" cy="898983"/>
          </a:xfrm>
          <a:prstGeom prst="curvedConnector3">
            <a:avLst>
              <a:gd name="adj1" fmla="val 144765"/>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91A53C3-F628-6644-98C0-C57D09309296}"/>
              </a:ext>
            </a:extLst>
          </p:cNvPr>
          <p:cNvPicPr>
            <a:picLocks noChangeAspect="1"/>
          </p:cNvPicPr>
          <p:nvPr/>
        </p:nvPicPr>
        <p:blipFill>
          <a:blip r:embed="rId4"/>
          <a:srcRect/>
          <a:stretch/>
        </p:blipFill>
        <p:spPr>
          <a:xfrm>
            <a:off x="673100" y="5052709"/>
            <a:ext cx="10337800" cy="1752599"/>
          </a:xfrm>
          <a:prstGeom prst="rect">
            <a:avLst/>
          </a:prstGeom>
        </p:spPr>
      </p:pic>
      <p:sp>
        <p:nvSpPr>
          <p:cNvPr id="35" name="Rectangle 34">
            <a:extLst>
              <a:ext uri="{FF2B5EF4-FFF2-40B4-BE49-F238E27FC236}">
                <a16:creationId xmlns:a16="http://schemas.microsoft.com/office/drawing/2014/main" id="{474347DF-C329-264D-B502-399457BC868A}"/>
              </a:ext>
            </a:extLst>
          </p:cNvPr>
          <p:cNvSpPr/>
          <p:nvPr/>
        </p:nvSpPr>
        <p:spPr>
          <a:xfrm>
            <a:off x="675295" y="5167312"/>
            <a:ext cx="10260560" cy="6517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37" name="Picture 36">
            <a:extLst>
              <a:ext uri="{FF2B5EF4-FFF2-40B4-BE49-F238E27FC236}">
                <a16:creationId xmlns:a16="http://schemas.microsoft.com/office/drawing/2014/main" id="{CC37247D-97F2-564B-A055-56A41CC79292}"/>
              </a:ext>
            </a:extLst>
          </p:cNvPr>
          <p:cNvPicPr>
            <a:picLocks noChangeAspect="1"/>
          </p:cNvPicPr>
          <p:nvPr/>
        </p:nvPicPr>
        <p:blipFill>
          <a:blip r:embed="rId5"/>
          <a:srcRect/>
          <a:stretch/>
        </p:blipFill>
        <p:spPr>
          <a:xfrm>
            <a:off x="5629865" y="1378624"/>
            <a:ext cx="5604984" cy="3756789"/>
          </a:xfrm>
          <a:prstGeom prst="rect">
            <a:avLst/>
          </a:prstGeom>
        </p:spPr>
      </p:pic>
    </p:spTree>
    <p:extLst>
      <p:ext uri="{BB962C8B-B14F-4D97-AF65-F5344CB8AC3E}">
        <p14:creationId xmlns:p14="http://schemas.microsoft.com/office/powerpoint/2010/main" val="775036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7558</TotalTime>
  <Words>435</Words>
  <Application>Microsoft Macintosh PowerPoint</Application>
  <PresentationFormat>Widescreen</PresentationFormat>
  <Paragraphs>114</Paragraphs>
  <Slides>22</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Cambria</vt:lpstr>
      <vt:lpstr>Helvetica</vt:lpstr>
      <vt:lpstr>Office Theme</vt:lpstr>
      <vt:lpstr>Microglial scRNA Cluster Annotation</vt:lpstr>
      <vt:lpstr>Outline</vt:lpstr>
      <vt:lpstr>Project Overview</vt:lpstr>
      <vt:lpstr>Pipeline and Methods</vt:lpstr>
      <vt:lpstr>Deliverable: Pre-Processing</vt:lpstr>
      <vt:lpstr>Deliverable: Cluster</vt:lpstr>
      <vt:lpstr>Deliverable: Automatic Annotation</vt:lpstr>
      <vt:lpstr>Deliverable: Automatic Annotation</vt:lpstr>
      <vt:lpstr>Deliverable: Automatic Annotation</vt:lpstr>
      <vt:lpstr>Deliverable: Manual adjustment (with Bilge)</vt:lpstr>
      <vt:lpstr>Deliverable: Annotation</vt:lpstr>
      <vt:lpstr>Deliverable: Heatmap </vt:lpstr>
      <vt:lpstr>Deliverable: Composition </vt:lpstr>
      <vt:lpstr>Deliverable: Selected gene heatmap</vt:lpstr>
      <vt:lpstr>Deliverable: Violin Plot (Cell type)</vt:lpstr>
      <vt:lpstr>Deliverable: Ridge Plot (Cell type)</vt:lpstr>
      <vt:lpstr>Deliverable: Violin Plot (Dataset)</vt:lpstr>
      <vt:lpstr>Deliverable: Ridge Plot (Dataset)</vt:lpstr>
      <vt:lpstr>Deliverable: Top gene expression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molecular cell state landscape during human CNS development </dc:title>
  <dc:creator>Sun  Jieran</dc:creator>
  <cp:lastModifiedBy>Sun  Jieran</cp:lastModifiedBy>
  <cp:revision>26</cp:revision>
  <dcterms:created xsi:type="dcterms:W3CDTF">2022-04-27T09:35:09Z</dcterms:created>
  <dcterms:modified xsi:type="dcterms:W3CDTF">2023-11-17T10:17:05Z</dcterms:modified>
</cp:coreProperties>
</file>